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8" r:id="rId3"/>
    <p:sldId id="269" r:id="rId4"/>
    <p:sldId id="267" r:id="rId5"/>
    <p:sldId id="257" r:id="rId6"/>
    <p:sldId id="270" r:id="rId7"/>
    <p:sldId id="271" r:id="rId8"/>
    <p:sldId id="272" r:id="rId9"/>
    <p:sldId id="273" r:id="rId10"/>
    <p:sldId id="274" r:id="rId11"/>
    <p:sldId id="280" r:id="rId12"/>
    <p:sldId id="278" r:id="rId13"/>
    <p:sldId id="276" r:id="rId14"/>
    <p:sldId id="275" r:id="rId15"/>
    <p:sldId id="285" r:id="rId16"/>
    <p:sldId id="286" r:id="rId17"/>
    <p:sldId id="287" r:id="rId18"/>
    <p:sldId id="291" r:id="rId19"/>
    <p:sldId id="292" r:id="rId20"/>
    <p:sldId id="290" r:id="rId21"/>
    <p:sldId id="293" r:id="rId22"/>
    <p:sldId id="300" r:id="rId23"/>
    <p:sldId id="301" r:id="rId24"/>
    <p:sldId id="302" r:id="rId25"/>
    <p:sldId id="304" r:id="rId26"/>
    <p:sldId id="305" r:id="rId27"/>
    <p:sldId id="307" r:id="rId28"/>
    <p:sldId id="308" r:id="rId29"/>
    <p:sldId id="297" r:id="rId30"/>
    <p:sldId id="310" r:id="rId31"/>
    <p:sldId id="311" r:id="rId32"/>
    <p:sldId id="312" r:id="rId33"/>
    <p:sldId id="298" r:id="rId34"/>
    <p:sldId id="313" r:id="rId35"/>
    <p:sldId id="296" r:id="rId36"/>
    <p:sldId id="309" r:id="rId37"/>
    <p:sldId id="315" r:id="rId38"/>
    <p:sldId id="283" r:id="rId39"/>
    <p:sldId id="28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6" autoAdjust="0"/>
  </p:normalViewPr>
  <p:slideViewPr>
    <p:cSldViewPr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04-May-17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jnet.codeplex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download.geofabrik.de/europe/serbia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gRouting/osm2pgrouting" TargetMode="External"/><Relationship Id="rId2" Type="http://schemas.openxmlformats.org/officeDocument/2006/relationships/hyperlink" Target="https://github.com/openstreetmap/osmosi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etroModernUI/" TargetMode="External"/><Relationship Id="rId2" Type="http://schemas.openxmlformats.org/officeDocument/2006/relationships/hyperlink" Target="https://github.com/SharpMap/SharpMa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2000" y="3810000"/>
            <a:ext cx="10515598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SharpMapN</a:t>
            </a:r>
            <a:r>
              <a:rPr lang="sr-Latn-RS" dirty="0" smtClean="0"/>
              <a:t>iš turistički vodič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3657599" cy="914400"/>
          </a:xfrm>
        </p:spPr>
        <p:txBody>
          <a:bodyPr>
            <a:normAutofit/>
          </a:bodyPr>
          <a:lstStyle/>
          <a:p>
            <a:r>
              <a:rPr lang="sr-Latn-RS" i="1" dirty="0" smtClean="0"/>
              <a:t>Jelena </a:t>
            </a:r>
            <a:r>
              <a:rPr lang="sr-Latn-RS" i="1" dirty="0" smtClean="0"/>
              <a:t>Ljubenović, 475</a:t>
            </a:r>
          </a:p>
          <a:p>
            <a:r>
              <a:rPr lang="sr-Latn-RS" i="1" dirty="0" smtClean="0"/>
              <a:t>Željko Laković, 476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73" y="62554"/>
            <a:ext cx="10515600" cy="595950"/>
          </a:xfrm>
        </p:spPr>
        <p:txBody>
          <a:bodyPr/>
          <a:lstStyle/>
          <a:p>
            <a:r>
              <a:rPr lang="sr-Latn-RS" dirty="0" smtClean="0"/>
              <a:t>Interfejs aplikacije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762000"/>
            <a:ext cx="9932065" cy="5277096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flipV="1">
            <a:off x="4114800" y="5943600"/>
            <a:ext cx="356436" cy="77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77937" y="6069284"/>
            <a:ext cx="2736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Rutiranje (nalaženje najkraćeg puta)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flipH="1">
            <a:off x="9601200" y="1573385"/>
            <a:ext cx="990600" cy="284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54282" y="1715735"/>
            <a:ext cx="1787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Prikaz tematskih atributa selektovanog objekta i</a:t>
            </a:r>
          </a:p>
          <a:p>
            <a:r>
              <a:rPr lang="sr-Latn-RS" dirty="0"/>
              <a:t>n</a:t>
            </a:r>
            <a:r>
              <a:rPr lang="sr-Latn-RS" dirty="0" smtClean="0"/>
              <a:t>apredniji prostorni i tematski upiti</a:t>
            </a:r>
            <a:endParaRPr lang="en-US" dirty="0"/>
          </a:p>
        </p:txBody>
      </p:sp>
      <p:sp>
        <p:nvSpPr>
          <p:cNvPr id="26" name="Down Arrow 25"/>
          <p:cNvSpPr/>
          <p:nvPr/>
        </p:nvSpPr>
        <p:spPr>
          <a:xfrm>
            <a:off x="5446665" y="85481"/>
            <a:ext cx="356436" cy="1983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756873" y="12173"/>
            <a:ext cx="421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Mapa (prikaz omogućenih slojeva, base mape, rezultata upita...)</a:t>
            </a:r>
            <a:endParaRPr lang="en-US" dirty="0"/>
          </a:p>
        </p:txBody>
      </p:sp>
      <p:sp>
        <p:nvSpPr>
          <p:cNvPr id="28" name="Down Arrow 27"/>
          <p:cNvSpPr/>
          <p:nvPr/>
        </p:nvSpPr>
        <p:spPr>
          <a:xfrm flipV="1">
            <a:off x="8697835" y="5943600"/>
            <a:ext cx="356436" cy="77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638800" y="6069284"/>
            <a:ext cx="305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Upiti zasnovani na lokaciji turističkog objekta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73" y="62554"/>
            <a:ext cx="10515600" cy="595950"/>
          </a:xfrm>
        </p:spPr>
        <p:txBody>
          <a:bodyPr/>
          <a:lstStyle/>
          <a:p>
            <a:r>
              <a:rPr lang="sr-Latn-RS" dirty="0" smtClean="0"/>
              <a:t>Interfejs aplikacije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762000"/>
            <a:ext cx="9932065" cy="5277096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flipV="1">
            <a:off x="4114800" y="5943600"/>
            <a:ext cx="356436" cy="77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77937" y="6069284"/>
            <a:ext cx="2736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Rutiranje (nalaženje najkraćeg puta)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flipH="1">
            <a:off x="9601200" y="1573385"/>
            <a:ext cx="990600" cy="284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54282" y="1715735"/>
            <a:ext cx="1787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Prikaz tematskih atributa selektovanog objekta i</a:t>
            </a:r>
          </a:p>
          <a:p>
            <a:r>
              <a:rPr lang="sr-Latn-RS" dirty="0"/>
              <a:t>n</a:t>
            </a:r>
            <a:r>
              <a:rPr lang="sr-Latn-RS" dirty="0" smtClean="0"/>
              <a:t>apredniji prostorni i tematski upiti</a:t>
            </a:r>
            <a:endParaRPr lang="en-US" dirty="0"/>
          </a:p>
        </p:txBody>
      </p:sp>
      <p:sp>
        <p:nvSpPr>
          <p:cNvPr id="26" name="Down Arrow 25"/>
          <p:cNvSpPr/>
          <p:nvPr/>
        </p:nvSpPr>
        <p:spPr>
          <a:xfrm>
            <a:off x="5446665" y="85481"/>
            <a:ext cx="356436" cy="1983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756873" y="12173"/>
            <a:ext cx="421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Mapa (prikaz omogućenih slojeva, base mape, rezultata upita...)</a:t>
            </a:r>
            <a:endParaRPr lang="en-US" dirty="0"/>
          </a:p>
        </p:txBody>
      </p:sp>
      <p:sp>
        <p:nvSpPr>
          <p:cNvPr id="28" name="Down Arrow 27"/>
          <p:cNvSpPr/>
          <p:nvPr/>
        </p:nvSpPr>
        <p:spPr>
          <a:xfrm flipV="1">
            <a:off x="8697835" y="5943600"/>
            <a:ext cx="356436" cy="77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638800" y="6069284"/>
            <a:ext cx="305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Upiti zasnovani na lokaciji turističkog objekta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5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000"/>
            <a:ext cx="10515600" cy="595950"/>
          </a:xfrm>
        </p:spPr>
        <p:txBody>
          <a:bodyPr/>
          <a:lstStyle/>
          <a:p>
            <a:r>
              <a:rPr lang="sr-Latn-RS" dirty="0" smtClean="0"/>
              <a:t>Interfejs aplikacije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3731443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30" y="206788"/>
            <a:ext cx="3236872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775" y="3581400"/>
            <a:ext cx="3216667" cy="2744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1354183"/>
            <a:ext cx="3372324" cy="31001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5194663"/>
            <a:ext cx="365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Forma </a:t>
            </a:r>
            <a:r>
              <a:rPr lang="en-US" i="1" dirty="0" err="1" smtClean="0"/>
              <a:t>za</a:t>
            </a:r>
            <a:r>
              <a:rPr lang="en-US" i="1" dirty="0" smtClean="0"/>
              <a:t> </a:t>
            </a:r>
            <a:r>
              <a:rPr lang="en-US" i="1" dirty="0" err="1" smtClean="0"/>
              <a:t>definisanje</a:t>
            </a:r>
            <a:r>
              <a:rPr lang="en-US" i="1" dirty="0" smtClean="0"/>
              <a:t> </a:t>
            </a:r>
            <a:r>
              <a:rPr lang="en-US" i="1" dirty="0" err="1" smtClean="0"/>
              <a:t>stila</a:t>
            </a:r>
            <a:r>
              <a:rPr lang="en-US" i="1" dirty="0" smtClean="0"/>
              <a:t> </a:t>
            </a:r>
            <a:r>
              <a:rPr lang="en-US" i="1" dirty="0" err="1" smtClean="0"/>
              <a:t>prikaza</a:t>
            </a:r>
            <a:r>
              <a:rPr lang="en-US" i="1" dirty="0" smtClean="0"/>
              <a:t> </a:t>
            </a:r>
            <a:r>
              <a:rPr lang="en-US" i="1" dirty="0" err="1" smtClean="0"/>
              <a:t>labele</a:t>
            </a:r>
            <a:endParaRPr lang="en-US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01058" y="2904268"/>
            <a:ext cx="365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Forma </a:t>
            </a:r>
            <a:r>
              <a:rPr lang="en-US" i="1" dirty="0" err="1" smtClean="0"/>
              <a:t>za</a:t>
            </a:r>
            <a:r>
              <a:rPr lang="en-US" i="1" dirty="0" smtClean="0"/>
              <a:t> </a:t>
            </a:r>
            <a:r>
              <a:rPr lang="en-US" i="1" dirty="0" err="1" smtClean="0"/>
              <a:t>definisanje</a:t>
            </a:r>
            <a:r>
              <a:rPr lang="en-US" i="1" dirty="0" smtClean="0"/>
              <a:t> </a:t>
            </a:r>
            <a:r>
              <a:rPr lang="en-US" i="1" dirty="0" err="1" smtClean="0"/>
              <a:t>stila</a:t>
            </a:r>
            <a:r>
              <a:rPr lang="en-US" i="1" dirty="0" smtClean="0"/>
              <a:t> </a:t>
            </a:r>
            <a:r>
              <a:rPr lang="en-US" i="1" dirty="0" err="1" smtClean="0"/>
              <a:t>linijskog</a:t>
            </a:r>
            <a:r>
              <a:rPr lang="en-US" i="1" dirty="0" smtClean="0"/>
              <a:t> </a:t>
            </a:r>
            <a:r>
              <a:rPr lang="en-US" i="1" dirty="0" err="1" smtClean="0"/>
              <a:t>sloja</a:t>
            </a:r>
            <a:endParaRPr lang="en-US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732144" y="6242149"/>
            <a:ext cx="365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Forma </a:t>
            </a:r>
            <a:r>
              <a:rPr lang="en-US" i="1" dirty="0" err="1" smtClean="0"/>
              <a:t>za</a:t>
            </a:r>
            <a:r>
              <a:rPr lang="en-US" i="1" dirty="0" smtClean="0"/>
              <a:t> </a:t>
            </a:r>
            <a:r>
              <a:rPr lang="en-US" i="1" dirty="0" err="1" smtClean="0"/>
              <a:t>definisanje</a:t>
            </a:r>
            <a:r>
              <a:rPr lang="en-US" i="1" dirty="0" smtClean="0"/>
              <a:t> </a:t>
            </a:r>
            <a:r>
              <a:rPr lang="en-US" i="1" dirty="0" err="1" smtClean="0"/>
              <a:t>stila</a:t>
            </a:r>
            <a:r>
              <a:rPr lang="en-US" i="1" dirty="0" smtClean="0"/>
              <a:t> ta</a:t>
            </a:r>
            <a:r>
              <a:rPr lang="sr-Latn-RS" i="1" dirty="0" smtClean="0"/>
              <a:t>č</a:t>
            </a:r>
            <a:r>
              <a:rPr lang="en-US" i="1" dirty="0" err="1" smtClean="0"/>
              <a:t>kastog</a:t>
            </a:r>
            <a:r>
              <a:rPr lang="en-US" i="1" dirty="0" smtClean="0"/>
              <a:t> </a:t>
            </a:r>
            <a:r>
              <a:rPr lang="en-US" i="1" dirty="0" err="1" smtClean="0"/>
              <a:t>sloja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8312040" y="4393350"/>
            <a:ext cx="365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Forma </a:t>
            </a:r>
            <a:r>
              <a:rPr lang="en-US" i="1" dirty="0" err="1" smtClean="0"/>
              <a:t>za</a:t>
            </a:r>
            <a:r>
              <a:rPr lang="en-US" i="1" dirty="0" smtClean="0"/>
              <a:t> </a:t>
            </a:r>
            <a:r>
              <a:rPr lang="en-US" i="1" dirty="0" err="1" smtClean="0"/>
              <a:t>definisanje</a:t>
            </a:r>
            <a:r>
              <a:rPr lang="en-US" i="1" dirty="0" smtClean="0"/>
              <a:t> </a:t>
            </a:r>
            <a:r>
              <a:rPr lang="en-US" i="1" dirty="0" err="1" smtClean="0"/>
              <a:t>stila</a:t>
            </a:r>
            <a:r>
              <a:rPr lang="en-US" i="1" dirty="0" smtClean="0"/>
              <a:t> </a:t>
            </a:r>
            <a:r>
              <a:rPr lang="en-US" i="1" dirty="0" err="1" smtClean="0"/>
              <a:t>poligonalnog</a:t>
            </a:r>
            <a:r>
              <a:rPr lang="en-US" i="1" dirty="0" smtClean="0"/>
              <a:t> </a:t>
            </a:r>
            <a:r>
              <a:rPr lang="en-US" i="1" dirty="0" err="1" smtClean="0"/>
              <a:t>sloja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535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Funkcionalnosti aplikacije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63" y="130765"/>
            <a:ext cx="10515600" cy="625474"/>
          </a:xfrm>
        </p:spPr>
        <p:txBody>
          <a:bodyPr/>
          <a:lstStyle/>
          <a:p>
            <a:r>
              <a:rPr lang="sr-Latn-RS" dirty="0" smtClean="0"/>
              <a:t>1. </a:t>
            </a:r>
            <a:r>
              <a:rPr lang="en-US" dirty="0" smtClean="0"/>
              <a:t>Rad s</a:t>
            </a:r>
            <a:r>
              <a:rPr lang="sr-Latn-RS" dirty="0" smtClean="0"/>
              <a:t>a slojevima različitog tipa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51885"/>
            <a:ext cx="10515600" cy="4351338"/>
          </a:xfrm>
        </p:spPr>
        <p:txBody>
          <a:bodyPr/>
          <a:lstStyle/>
          <a:p>
            <a:r>
              <a:rPr lang="sr-Latn-RS" dirty="0" smtClean="0"/>
              <a:t>Dodavanje i brisanje sloja – „čekiranjem“ check box-a željenog sloja u kontroli sa navedenim dostupnim slojevima se sloj prikazuje na mapi. Obrnutom akcijom se uklanja sa mape.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564" y="1731295"/>
            <a:ext cx="4641669" cy="5059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5" y="1731296"/>
            <a:ext cx="4766932" cy="50592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9200" y="2438400"/>
            <a:ext cx="1371600" cy="1447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2438400"/>
            <a:ext cx="1371600" cy="1447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729" y="1527097"/>
            <a:ext cx="4798235" cy="5168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48" y="1523999"/>
            <a:ext cx="4759446" cy="5172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63" y="130765"/>
            <a:ext cx="10515600" cy="625474"/>
          </a:xfrm>
        </p:spPr>
        <p:txBody>
          <a:bodyPr/>
          <a:lstStyle/>
          <a:p>
            <a:r>
              <a:rPr lang="sr-Latn-RS" dirty="0" smtClean="0"/>
              <a:t>1. </a:t>
            </a:r>
            <a:r>
              <a:rPr lang="en-US" dirty="0" smtClean="0"/>
              <a:t>Rad s</a:t>
            </a:r>
            <a:r>
              <a:rPr lang="sr-Latn-RS" dirty="0" smtClean="0"/>
              <a:t>a slojevima različitog tipa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51885"/>
            <a:ext cx="10515600" cy="4351338"/>
          </a:xfrm>
        </p:spPr>
        <p:txBody>
          <a:bodyPr/>
          <a:lstStyle/>
          <a:p>
            <a:r>
              <a:rPr lang="sr-Latn-RS" dirty="0" smtClean="0"/>
              <a:t>Promena redosleda iscrtavanja - „prevlačenjem“ određenog sloja na željenu poziciju u kontroli sa navedenom listom slojeva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9200" y="2286001"/>
            <a:ext cx="1447800" cy="1447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91542" y="2294710"/>
            <a:ext cx="1504658" cy="1447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1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55712"/>
            <a:ext cx="10515600" cy="957943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2. </a:t>
            </a:r>
            <a:r>
              <a:rPr lang="en-US" dirty="0" err="1" smtClean="0"/>
              <a:t>Prikaz</a:t>
            </a:r>
            <a:r>
              <a:rPr lang="en-US" dirty="0" smtClean="0"/>
              <a:t>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karti</a:t>
            </a:r>
            <a:r>
              <a:rPr lang="en-US" dirty="0"/>
              <a:t> (</a:t>
            </a:r>
            <a:r>
              <a:rPr lang="en-US" dirty="0" err="1"/>
              <a:t>labela</a:t>
            </a:r>
            <a:r>
              <a:rPr lang="en-US" dirty="0"/>
              <a:t>)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izabranog</a:t>
            </a:r>
            <a:r>
              <a:rPr lang="en-US" dirty="0"/>
              <a:t> </a:t>
            </a:r>
            <a:r>
              <a:rPr lang="en-US" dirty="0" err="1"/>
              <a:t>atributa</a:t>
            </a:r>
            <a:r>
              <a:rPr lang="en-US" dirty="0"/>
              <a:t> </a:t>
            </a:r>
            <a:r>
              <a:rPr lang="en-US" dirty="0" err="1"/>
              <a:t>vektorskog</a:t>
            </a:r>
            <a:r>
              <a:rPr lang="en-US" dirty="0"/>
              <a:t> </a:t>
            </a:r>
            <a:r>
              <a:rPr lang="en-US" dirty="0" err="1" smtClean="0"/>
              <a:t>sloja</a:t>
            </a:r>
            <a:r>
              <a:rPr lang="sr-Latn-RS" dirty="0" smtClean="0"/>
              <a:t> i definisanje stila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783" y="1029287"/>
            <a:ext cx="10515600" cy="4351338"/>
          </a:xfrm>
        </p:spPr>
        <p:txBody>
          <a:bodyPr/>
          <a:lstStyle/>
          <a:p>
            <a:r>
              <a:rPr lang="sr-Latn-RS" dirty="0" smtClean="0"/>
              <a:t>Desnim klikom na željeni sloj u kontroli sa listom dostupnih slojeva, otvara se kontekstni meni. Izborom „Labels“ opcije otvara se forma za izbor atributa koji će da se prikaže i definisanje stila labele.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861" y="2438400"/>
            <a:ext cx="3940655" cy="38242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95600"/>
            <a:ext cx="2338251" cy="238135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87584" y="2954489"/>
            <a:ext cx="1203416" cy="123651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1982261" y="3430393"/>
            <a:ext cx="990600" cy="284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51" y="1888616"/>
            <a:ext cx="3526455" cy="35996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3467" y="235605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dirty="0" smtClean="0"/>
              <a:t>1.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325500" y="1827334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dirty="0"/>
              <a:t>2</a:t>
            </a:r>
            <a:r>
              <a:rPr lang="sr-Latn-RS" sz="2800" dirty="0" smtClean="0"/>
              <a:t>.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568578" y="5542628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 smtClean="0"/>
              <a:t>Izbor naziva atributa čije vrednosti će da predstavljaju labele kao i vertikalnog i horizontalnog offset-a, veličine, familije fonta i boja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1638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55712"/>
            <a:ext cx="10515600" cy="957943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2. </a:t>
            </a:r>
            <a:r>
              <a:rPr lang="en-US" dirty="0" err="1" smtClean="0"/>
              <a:t>Prikaz</a:t>
            </a:r>
            <a:r>
              <a:rPr lang="en-US" dirty="0" smtClean="0"/>
              <a:t>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karti</a:t>
            </a:r>
            <a:r>
              <a:rPr lang="en-US" dirty="0"/>
              <a:t> (</a:t>
            </a:r>
            <a:r>
              <a:rPr lang="en-US" dirty="0" err="1"/>
              <a:t>labela</a:t>
            </a:r>
            <a:r>
              <a:rPr lang="en-US" dirty="0"/>
              <a:t>)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izabranog</a:t>
            </a:r>
            <a:r>
              <a:rPr lang="en-US" dirty="0"/>
              <a:t> </a:t>
            </a:r>
            <a:r>
              <a:rPr lang="en-US" dirty="0" err="1"/>
              <a:t>atributa</a:t>
            </a:r>
            <a:r>
              <a:rPr lang="en-US" dirty="0"/>
              <a:t> </a:t>
            </a:r>
            <a:r>
              <a:rPr lang="en-US" dirty="0" err="1"/>
              <a:t>vektorskog</a:t>
            </a:r>
            <a:r>
              <a:rPr lang="en-US" dirty="0"/>
              <a:t> </a:t>
            </a:r>
            <a:r>
              <a:rPr lang="en-US" dirty="0" err="1" smtClean="0"/>
              <a:t>sloja</a:t>
            </a:r>
            <a:r>
              <a:rPr lang="sr-Latn-RS" dirty="0" smtClean="0"/>
              <a:t> i definisanje stila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070" y="3671887"/>
            <a:ext cx="4076329" cy="685800"/>
          </a:xfrm>
        </p:spPr>
        <p:txBody>
          <a:bodyPr/>
          <a:lstStyle/>
          <a:p>
            <a:r>
              <a:rPr lang="sr-Latn-RS" dirty="0" smtClean="0"/>
              <a:t>Obezbeđeno nepreklapanje labela (filtriranje kolizija)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0" y="1447800"/>
            <a:ext cx="3862612" cy="2052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295400"/>
            <a:ext cx="7570736" cy="528637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0782" y="1855862"/>
            <a:ext cx="2151017" cy="149693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971798" y="2451930"/>
            <a:ext cx="1711596" cy="367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" y="2887981"/>
            <a:ext cx="2561790" cy="26879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61" y="2438400"/>
            <a:ext cx="4024313" cy="3969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55712"/>
            <a:ext cx="10515600" cy="957943"/>
          </a:xfrm>
        </p:spPr>
        <p:txBody>
          <a:bodyPr>
            <a:normAutofit fontScale="90000"/>
          </a:bodyPr>
          <a:lstStyle/>
          <a:p>
            <a:r>
              <a:rPr lang="sr-Latn-RS" dirty="0"/>
              <a:t>3. </a:t>
            </a:r>
            <a:r>
              <a:rPr lang="en-US" dirty="0" err="1"/>
              <a:t>Definisanje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stilova</a:t>
            </a:r>
            <a:r>
              <a:rPr lang="en-US" dirty="0"/>
              <a:t> </a:t>
            </a:r>
            <a:r>
              <a:rPr lang="en-US" dirty="0" err="1"/>
              <a:t>prikaza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učitane</a:t>
            </a:r>
            <a:r>
              <a:rPr lang="en-US" dirty="0"/>
              <a:t> </a:t>
            </a:r>
            <a:r>
              <a:rPr lang="en-US" dirty="0" err="1"/>
              <a:t>slojeve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783" y="1029287"/>
            <a:ext cx="10515600" cy="4351338"/>
          </a:xfrm>
        </p:spPr>
        <p:txBody>
          <a:bodyPr/>
          <a:lstStyle/>
          <a:p>
            <a:r>
              <a:rPr lang="sr-Latn-RS" dirty="0"/>
              <a:t>Desnim klikom na željeni sloj u kontroli sa listom dostupnih slojeva, otvara se kontekstni meni. Izborom „Style“ opcije otvara se forma za definisanje stila tog sloja. U zavisnosti od tipa definišu se različiti parametri (otvara se različita forma).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87584" y="2954489"/>
            <a:ext cx="1203416" cy="123651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1997970" y="3817779"/>
            <a:ext cx="990600" cy="284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33467" y="235605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dirty="0" smtClean="0"/>
              <a:t>1.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3734" y="183283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dirty="0"/>
              <a:t>2</a:t>
            </a:r>
            <a:r>
              <a:rPr lang="sr-Latn-RS" sz="2800" dirty="0" smtClean="0"/>
              <a:t>.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568578" y="5542628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 smtClean="0"/>
              <a:t>Pošto je u pitanju linijski sloj, bira se tip, širina i boja linije (forme za ostala dva tipa su prikazana u delu „Interfejs“)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391" y="1939217"/>
            <a:ext cx="4164835" cy="346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1143000"/>
            <a:ext cx="7620001" cy="5410712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9" y="1447800"/>
            <a:ext cx="3862612" cy="2058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55712"/>
            <a:ext cx="10515600" cy="957943"/>
          </a:xfrm>
        </p:spPr>
        <p:txBody>
          <a:bodyPr>
            <a:normAutofit fontScale="90000"/>
          </a:bodyPr>
          <a:lstStyle/>
          <a:p>
            <a:r>
              <a:rPr lang="sr-Latn-RS" dirty="0"/>
              <a:t>3. </a:t>
            </a:r>
            <a:r>
              <a:rPr lang="en-US" dirty="0" err="1"/>
              <a:t>Definisanje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stilova</a:t>
            </a:r>
            <a:r>
              <a:rPr lang="en-US" dirty="0"/>
              <a:t> </a:t>
            </a:r>
            <a:r>
              <a:rPr lang="en-US" dirty="0" err="1"/>
              <a:t>prikaza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učitane</a:t>
            </a:r>
            <a:r>
              <a:rPr lang="en-US" dirty="0"/>
              <a:t> </a:t>
            </a:r>
            <a:r>
              <a:rPr lang="en-US" dirty="0" err="1"/>
              <a:t>slojeve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070" y="3513063"/>
            <a:ext cx="4076329" cy="2728913"/>
          </a:xfrm>
        </p:spPr>
        <p:txBody>
          <a:bodyPr>
            <a:normAutofit/>
          </a:bodyPr>
          <a:lstStyle/>
          <a:p>
            <a:r>
              <a:rPr lang="sr-Latn-RS" sz="1600" dirty="0"/>
              <a:t>Obezbeđeno pamćenje definisanih stilova u JSON konfiguracionim file-ovima, tako da se prilikom ponovnog pokretanja aplikacije pamti prethodno definisani stil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69" y="1065559"/>
            <a:ext cx="3862612" cy="205263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0783" y="1454716"/>
            <a:ext cx="2151017" cy="149693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971800" y="1975301"/>
            <a:ext cx="1905002" cy="367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1734" y="4799386"/>
            <a:ext cx="2667000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"waterways",</a:t>
            </a:r>
          </a:p>
          <a:p>
            <a:r>
              <a:rPr lang="en-US" dirty="0"/>
              <a:t>  "color": "0, 128, 255",</a:t>
            </a:r>
          </a:p>
          <a:p>
            <a:r>
              <a:rPr lang="en-US" dirty="0"/>
              <a:t>  "width": 3.0,</a:t>
            </a:r>
          </a:p>
          <a:p>
            <a:r>
              <a:rPr lang="en-US" dirty="0"/>
              <a:t>  "type": 0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793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r-Latn-RS" dirty="0" smtClean="0"/>
              <a:t>Korišćene tehnologije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alati</a:t>
            </a:r>
            <a:endParaRPr lang="en-US" dirty="0" smtClean="0"/>
          </a:p>
          <a:p>
            <a:pPr lvl="1"/>
            <a:r>
              <a:rPr lang="en-US" dirty="0" smtClean="0"/>
              <a:t>PostgreSQL </a:t>
            </a: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endParaRPr lang="en-US" dirty="0" smtClean="0"/>
          </a:p>
          <a:p>
            <a:pPr lvl="1"/>
            <a:r>
              <a:rPr lang="en-US" dirty="0" err="1" smtClean="0"/>
              <a:t>Priprema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u</a:t>
            </a:r>
            <a:r>
              <a:rPr lang="sr-Latn-RS" dirty="0" smtClean="0"/>
              <a:t>čitavanje slojeva</a:t>
            </a:r>
          </a:p>
          <a:p>
            <a:pPr lvl="1"/>
            <a:r>
              <a:rPr lang="sr-Latn-RS" dirty="0" smtClean="0"/>
              <a:t>Windows Forms (SharpMap)</a:t>
            </a:r>
          </a:p>
          <a:p>
            <a:r>
              <a:rPr lang="sr-Latn-RS" dirty="0" smtClean="0"/>
              <a:t>Interfejs i </a:t>
            </a:r>
            <a:r>
              <a:rPr lang="en-US" dirty="0" err="1" smtClean="0"/>
              <a:t>funkcionalnosti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991731"/>
            <a:ext cx="6858000" cy="5251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65" y="1219200"/>
            <a:ext cx="637953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314" y="381000"/>
            <a:ext cx="10755086" cy="1219200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4. </a:t>
            </a:r>
            <a:r>
              <a:rPr lang="en-US" dirty="0" err="1"/>
              <a:t>Osnovnu</a:t>
            </a:r>
            <a:r>
              <a:rPr lang="en-US" dirty="0"/>
              <a:t> GIS </a:t>
            </a:r>
            <a:r>
              <a:rPr lang="en-US" dirty="0" err="1"/>
              <a:t>funkcionalnost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prikaza</a:t>
            </a:r>
            <a:r>
              <a:rPr lang="en-US" dirty="0"/>
              <a:t>: </a:t>
            </a:r>
            <a:r>
              <a:rPr lang="en-US" dirty="0" err="1" smtClean="0"/>
              <a:t>zumiranje</a:t>
            </a:r>
            <a:r>
              <a:rPr lang="en-US" dirty="0" smtClean="0"/>
              <a:t>(</a:t>
            </a:r>
            <a:r>
              <a:rPr lang="en-US" dirty="0" err="1" smtClean="0"/>
              <a:t>uvećanje</a:t>
            </a:r>
            <a:r>
              <a:rPr lang="sr-Latn-RS" dirty="0" smtClean="0"/>
              <a:t>, </a:t>
            </a:r>
            <a:r>
              <a:rPr lang="en-US" dirty="0" err="1" smtClean="0"/>
              <a:t>umanjenje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zoom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pravougaoniku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panovanje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01483"/>
            <a:ext cx="4038600" cy="4528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2" y="2108662"/>
            <a:ext cx="6629400" cy="4560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0783" y="2209800"/>
            <a:ext cx="2532017" cy="304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352800" y="2152967"/>
            <a:ext cx="1905002" cy="367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05337" y="2816223"/>
            <a:ext cx="7134329" cy="3542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Korišćena kotrola </a:t>
            </a:r>
            <a:r>
              <a:rPr lang="sr-Latn-RS" i="1" dirty="0" smtClean="0"/>
              <a:t>mapZoomToolStrip </a:t>
            </a:r>
            <a:r>
              <a:rPr lang="sr-Latn-RS" dirty="0" smtClean="0"/>
              <a:t>dostupna u </a:t>
            </a:r>
            <a:r>
              <a:rPr lang="sr-Latn-RS" i="1" dirty="0" smtClean="0"/>
              <a:t>SharpMap.UI, </a:t>
            </a:r>
            <a:r>
              <a:rPr lang="sr-Latn-RS" dirty="0" smtClean="0"/>
              <a:t>koja omogućava rad osnovne GIS funckionalnosti promene oblasti prikaza i panovanja na mapi u okviru </a:t>
            </a:r>
            <a:r>
              <a:rPr lang="sr-Latn-RS" i="1" dirty="0" smtClean="0"/>
              <a:t>mapBox</a:t>
            </a:r>
            <a:r>
              <a:rPr lang="sr-Latn-RS" dirty="0" smtClean="0"/>
              <a:t> kontrole takođe dostupne u </a:t>
            </a:r>
            <a:r>
              <a:rPr lang="sr-Latn-RS" i="1" dirty="0" smtClean="0"/>
              <a:t>SharpMap.UI</a:t>
            </a:r>
          </a:p>
          <a:p>
            <a:r>
              <a:rPr lang="sr-Latn-RS" dirty="0" smtClean="0"/>
              <a:t>Kontrolom je omogućeno promena oblasti prikaza, uvećanje, umanjenje, zoom po pravougaoniku, panovanje i drugo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4220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26" y="2743200"/>
            <a:ext cx="3833813" cy="3751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24" y="1609091"/>
            <a:ext cx="10764850" cy="835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150" y="281177"/>
            <a:ext cx="10755086" cy="1066800"/>
          </a:xfrm>
        </p:spPr>
        <p:txBody>
          <a:bodyPr>
            <a:normAutofit/>
          </a:bodyPr>
          <a:lstStyle/>
          <a:p>
            <a:r>
              <a:rPr lang="sr-Latn-RS" dirty="0"/>
              <a:t>5</a:t>
            </a:r>
            <a:r>
              <a:rPr lang="sr-Latn-RS" dirty="0" smtClean="0"/>
              <a:t>. </a:t>
            </a:r>
            <a:r>
              <a:rPr lang="en-US" dirty="0" err="1"/>
              <a:t>Kontinualni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koordinata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poziciji</a:t>
            </a:r>
            <a:r>
              <a:rPr lang="en-US" dirty="0"/>
              <a:t> </a:t>
            </a:r>
            <a:r>
              <a:rPr lang="en-US" dirty="0" err="1"/>
              <a:t>miša</a:t>
            </a:r>
            <a:r>
              <a:rPr lang="en-US" dirty="0"/>
              <a:t> (u </a:t>
            </a:r>
            <a:r>
              <a:rPr lang="en-US" dirty="0" err="1"/>
              <a:t>geografskim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GK </a:t>
            </a:r>
            <a:r>
              <a:rPr lang="en-US" dirty="0" err="1"/>
              <a:t>koordinatama</a:t>
            </a:r>
            <a:r>
              <a:rPr lang="en-US" dirty="0"/>
              <a:t>)</a:t>
            </a:r>
          </a:p>
        </p:txBody>
      </p:sp>
      <p:sp>
        <p:nvSpPr>
          <p:cNvPr id="8" name="Down Arrow 7"/>
          <p:cNvSpPr/>
          <p:nvPr/>
        </p:nvSpPr>
        <p:spPr>
          <a:xfrm flipV="1">
            <a:off x="2361515" y="2225821"/>
            <a:ext cx="356436" cy="77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9845" y="2997836"/>
            <a:ext cx="3579776" cy="35496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92650" y="2743200"/>
            <a:ext cx="7134329" cy="3542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Pošto su slojevi i base mapa u </a:t>
            </a:r>
            <a:r>
              <a:rPr lang="en-US" dirty="0" smtClean="0"/>
              <a:t>EPSG:</a:t>
            </a:r>
            <a:r>
              <a:rPr lang="sr-Latn-RS" dirty="0" smtClean="0"/>
              <a:t>3857</a:t>
            </a:r>
            <a:r>
              <a:rPr lang="en-US" dirty="0"/>
              <a:t> </a:t>
            </a:r>
            <a:r>
              <a:rPr lang="en-US" dirty="0" smtClean="0"/>
              <a:t>(Web Mercator), </a:t>
            </a:r>
            <a:r>
              <a:rPr lang="en-US" dirty="0" err="1" smtClean="0"/>
              <a:t>morali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dirty="0" smtClean="0"/>
              <a:t> da </a:t>
            </a:r>
            <a:r>
              <a:rPr lang="en-US" dirty="0" err="1" smtClean="0"/>
              <a:t>izvr</a:t>
            </a:r>
            <a:r>
              <a:rPr lang="sr-Latn-RS" dirty="0" smtClean="0"/>
              <a:t>šimo konverziju koordinata na poziciji miša u oba tražena sistema (Gauss-Kruger i Geografski)</a:t>
            </a:r>
          </a:p>
          <a:p>
            <a:r>
              <a:rPr lang="sr-Latn-RS" dirty="0" smtClean="0"/>
              <a:t>Konverzija koordinata je rađena korišćenjem ProjNET </a:t>
            </a:r>
            <a:r>
              <a:rPr lang="sr-Latn-RS" dirty="0"/>
              <a:t>biblioteke (</a:t>
            </a:r>
            <a:r>
              <a:rPr lang="sr-Latn-RS" dirty="0">
                <a:hlinkClick r:id="rId4"/>
              </a:rPr>
              <a:t>http://projnet.codeplex.com</a:t>
            </a:r>
            <a:r>
              <a:rPr lang="sr-Latn-RS" dirty="0" smtClean="0">
                <a:hlinkClick r:id="rId4"/>
              </a:rPr>
              <a:t>/</a:t>
            </a:r>
            <a:r>
              <a:rPr lang="sr-Latn-RS" dirty="0" smtClean="0"/>
              <a:t>) 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2752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34362"/>
            <a:ext cx="10755086" cy="1066800"/>
          </a:xfrm>
        </p:spPr>
        <p:txBody>
          <a:bodyPr>
            <a:normAutofit/>
          </a:bodyPr>
          <a:lstStyle/>
          <a:p>
            <a:r>
              <a:rPr lang="sr-Latn-RS" dirty="0"/>
              <a:t>6</a:t>
            </a:r>
            <a:r>
              <a:rPr lang="sr-Latn-RS" dirty="0" smtClean="0"/>
              <a:t>. </a:t>
            </a:r>
            <a:r>
              <a:rPr lang="en-US" dirty="0" err="1"/>
              <a:t>Selekciju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karti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mišem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tematskih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selektovanog</a:t>
            </a:r>
            <a:r>
              <a:rPr lang="en-US" dirty="0"/>
              <a:t> </a:t>
            </a:r>
            <a:r>
              <a:rPr lang="en-US" dirty="0" err="1"/>
              <a:t>objekta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3" y="1434200"/>
            <a:ext cx="4419600" cy="638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2095"/>
            <a:ext cx="3649393" cy="3957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87306" y="2626309"/>
            <a:ext cx="1187044" cy="2192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flipV="1">
            <a:off x="3602610" y="1854294"/>
            <a:ext cx="356436" cy="77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22311" y="2240301"/>
            <a:ext cx="7134329" cy="3542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Korišćena kotrola </a:t>
            </a:r>
            <a:r>
              <a:rPr lang="sr-Latn-RS" i="1" dirty="0" smtClean="0"/>
              <a:t>mapQueryToolStrip </a:t>
            </a:r>
            <a:r>
              <a:rPr lang="sr-Latn-RS" dirty="0"/>
              <a:t>dostupna u </a:t>
            </a:r>
            <a:r>
              <a:rPr lang="sr-Latn-RS" i="1" dirty="0"/>
              <a:t>SharpMap.UI, </a:t>
            </a:r>
            <a:r>
              <a:rPr lang="sr-Latn-RS" dirty="0"/>
              <a:t>koja omogućava rad </a:t>
            </a:r>
            <a:r>
              <a:rPr lang="sr-Latn-RS" dirty="0" smtClean="0"/>
              <a:t>slekciju objekata na karti u </a:t>
            </a:r>
            <a:r>
              <a:rPr lang="sr-Latn-RS" dirty="0"/>
              <a:t>okviru </a:t>
            </a:r>
            <a:r>
              <a:rPr lang="sr-Latn-RS" i="1" dirty="0"/>
              <a:t>mapBox</a:t>
            </a:r>
            <a:r>
              <a:rPr lang="sr-Latn-RS" dirty="0"/>
              <a:t> kontrole takođe dostupne u </a:t>
            </a:r>
            <a:r>
              <a:rPr lang="sr-Latn-RS" i="1" dirty="0"/>
              <a:t>SharpMap.UI</a:t>
            </a:r>
          </a:p>
          <a:p>
            <a:r>
              <a:rPr lang="sr-Latn-RS" dirty="0" smtClean="0"/>
              <a:t>Potrebno je u combo box-u kontrole izabrati sloj nad kojim korisnik želi da izvrši upit, odabrati alat za selekciju objekta klikom i označiti geoprostorni objekat na mapi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45928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0"/>
            <a:ext cx="10755086" cy="1066800"/>
          </a:xfrm>
        </p:spPr>
        <p:txBody>
          <a:bodyPr>
            <a:normAutofit/>
          </a:bodyPr>
          <a:lstStyle/>
          <a:p>
            <a:r>
              <a:rPr lang="sr-Latn-RS" dirty="0"/>
              <a:t>6</a:t>
            </a:r>
            <a:r>
              <a:rPr lang="sr-Latn-RS" dirty="0" smtClean="0"/>
              <a:t>. </a:t>
            </a:r>
            <a:r>
              <a:rPr lang="en-US" dirty="0" err="1"/>
              <a:t>Selekciju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karti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mišem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tematskih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selektovanog</a:t>
            </a:r>
            <a:r>
              <a:rPr lang="en-US" dirty="0"/>
              <a:t> </a:t>
            </a:r>
            <a:r>
              <a:rPr lang="en-US" dirty="0" err="1"/>
              <a:t>objekta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5582"/>
            <a:ext cx="8992983" cy="48136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53350" y="2512827"/>
            <a:ext cx="2635033" cy="4061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03862" y="3851365"/>
            <a:ext cx="1371599" cy="272299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91101" y="3033156"/>
            <a:ext cx="457200" cy="4572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72099" y="2221845"/>
            <a:ext cx="1600198" cy="2286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982584" y="461336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991101" y="1709756"/>
            <a:ext cx="381000" cy="1338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13165" y="1077509"/>
            <a:ext cx="460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Objekat se prikazuje različitim stilom na karti i zoom-ira se na njega prikaz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65" y="3454637"/>
            <a:ext cx="12514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Tematski podaci objekta prikazani u obliku stabla, uz dugme radi prikaza u tabelarnom obliku.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27130" y="3736203"/>
            <a:ext cx="16015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Prikaz tematskih podataka objekta domenskog sloja 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flipH="1">
            <a:off x="10075666" y="3490299"/>
            <a:ext cx="1068336" cy="361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34362"/>
            <a:ext cx="10755086" cy="10668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7. </a:t>
            </a:r>
            <a:r>
              <a:rPr lang="en-US" dirty="0" err="1"/>
              <a:t>Selekciju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određenog</a:t>
            </a:r>
            <a:r>
              <a:rPr lang="en-US" dirty="0"/>
              <a:t> </a:t>
            </a:r>
            <a:r>
              <a:rPr lang="en-US" dirty="0" err="1"/>
              <a:t>tipa</a:t>
            </a:r>
            <a:r>
              <a:rPr lang="en-US" dirty="0"/>
              <a:t> u </a:t>
            </a:r>
            <a:r>
              <a:rPr lang="en-US" dirty="0" err="1"/>
              <a:t>izabranoj</a:t>
            </a:r>
            <a:r>
              <a:rPr lang="en-US" dirty="0"/>
              <a:t> </a:t>
            </a:r>
            <a:r>
              <a:rPr lang="en-US" dirty="0" err="1"/>
              <a:t>pravougaonoj</a:t>
            </a:r>
            <a:r>
              <a:rPr lang="en-US" dirty="0"/>
              <a:t>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proizvoljnoj</a:t>
            </a:r>
            <a:r>
              <a:rPr lang="en-US" dirty="0"/>
              <a:t> </a:t>
            </a:r>
            <a:r>
              <a:rPr lang="en-US" dirty="0" err="1"/>
              <a:t>poligonalnoj</a:t>
            </a:r>
            <a:r>
              <a:rPr lang="en-US" dirty="0"/>
              <a:t> </a:t>
            </a:r>
            <a:r>
              <a:rPr lang="en-US" dirty="0" err="1"/>
              <a:t>oblasti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3" y="1434200"/>
            <a:ext cx="4419600" cy="638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2095"/>
            <a:ext cx="3649393" cy="3957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87306" y="2626309"/>
            <a:ext cx="1187044" cy="2192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flipV="1">
            <a:off x="3602610" y="1854294"/>
            <a:ext cx="356436" cy="77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22311" y="2240301"/>
            <a:ext cx="7134329" cy="3542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Korišćena kotrola </a:t>
            </a:r>
            <a:r>
              <a:rPr lang="sr-Latn-RS" i="1" dirty="0" smtClean="0"/>
              <a:t>mapQueryToolStrip </a:t>
            </a:r>
            <a:r>
              <a:rPr lang="sr-Latn-RS" dirty="0"/>
              <a:t>dostupna u </a:t>
            </a:r>
            <a:r>
              <a:rPr lang="sr-Latn-RS" i="1" dirty="0"/>
              <a:t>SharpMap.UI, </a:t>
            </a:r>
            <a:r>
              <a:rPr lang="sr-Latn-RS" dirty="0"/>
              <a:t>koja omogućava </a:t>
            </a:r>
            <a:r>
              <a:rPr lang="sr-Latn-RS" dirty="0" smtClean="0"/>
              <a:t>selekciju objekata na karti u </a:t>
            </a:r>
            <a:r>
              <a:rPr lang="sr-Latn-RS" dirty="0"/>
              <a:t>okviru </a:t>
            </a:r>
            <a:r>
              <a:rPr lang="sr-Latn-RS" i="1" dirty="0"/>
              <a:t>mapBox</a:t>
            </a:r>
            <a:r>
              <a:rPr lang="sr-Latn-RS" dirty="0"/>
              <a:t> kontrole takođe dostupne u </a:t>
            </a:r>
            <a:r>
              <a:rPr lang="sr-Latn-RS" i="1" dirty="0"/>
              <a:t>SharpMap.UI</a:t>
            </a:r>
          </a:p>
          <a:p>
            <a:r>
              <a:rPr lang="sr-Latn-RS" dirty="0" smtClean="0"/>
              <a:t>Potrebno je u combo box-u kontrole izabrati sloj nad kojim korisnik želi da izvrši upit, odabrati alat za selekciju objekata pravougaonikom ili iscrtavanjem poligona i označiti geoprostorne objekte na mapi</a:t>
            </a:r>
          </a:p>
          <a:p>
            <a:r>
              <a:rPr lang="sr-Latn-RS" dirty="0" smtClean="0"/>
              <a:t>Kontrola je izmenjena dodavanjem opcije za selekciju objekata poligonom iscrtanim od strane korisnika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05469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058" y="-66268"/>
            <a:ext cx="10755086" cy="10668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7. </a:t>
            </a:r>
            <a:r>
              <a:rPr lang="en-US" dirty="0" err="1"/>
              <a:t>Selekciju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određenog</a:t>
            </a:r>
            <a:r>
              <a:rPr lang="en-US" dirty="0"/>
              <a:t> </a:t>
            </a:r>
            <a:r>
              <a:rPr lang="en-US" dirty="0" err="1"/>
              <a:t>tipa</a:t>
            </a:r>
            <a:r>
              <a:rPr lang="en-US" dirty="0"/>
              <a:t> u </a:t>
            </a:r>
            <a:r>
              <a:rPr lang="en-US" dirty="0" err="1"/>
              <a:t>izabranoj</a:t>
            </a:r>
            <a:r>
              <a:rPr lang="en-US" dirty="0"/>
              <a:t> </a:t>
            </a:r>
            <a:r>
              <a:rPr lang="en-US" dirty="0" err="1"/>
              <a:t>pravougaonoj</a:t>
            </a:r>
            <a:r>
              <a:rPr lang="en-US" dirty="0"/>
              <a:t>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proizvoljnoj</a:t>
            </a:r>
            <a:r>
              <a:rPr lang="en-US" dirty="0"/>
              <a:t> </a:t>
            </a:r>
            <a:r>
              <a:rPr lang="en-US" dirty="0" err="1"/>
              <a:t>poligonalnoj</a:t>
            </a:r>
            <a:r>
              <a:rPr lang="en-US" dirty="0"/>
              <a:t> </a:t>
            </a:r>
            <a:r>
              <a:rPr lang="en-US" dirty="0" err="1"/>
              <a:t>oblasti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84121" y="6208859"/>
            <a:ext cx="460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 smtClean="0"/>
              <a:t>Selekcija objekata pravougaonikom</a:t>
            </a:r>
            <a:endParaRPr lang="en-US" i="1" dirty="0"/>
          </a:p>
        </p:txBody>
      </p:sp>
      <p:pic>
        <p:nvPicPr>
          <p:cNvPr id="19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599" y="1000532"/>
            <a:ext cx="9787742" cy="52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4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55" y="1776437"/>
            <a:ext cx="9018510" cy="4797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0"/>
            <a:ext cx="10755086" cy="10668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7. </a:t>
            </a:r>
            <a:r>
              <a:rPr lang="en-US" dirty="0" err="1"/>
              <a:t>Selekciju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određenog</a:t>
            </a:r>
            <a:r>
              <a:rPr lang="en-US" dirty="0"/>
              <a:t> </a:t>
            </a:r>
            <a:r>
              <a:rPr lang="en-US" dirty="0" err="1"/>
              <a:t>tipa</a:t>
            </a:r>
            <a:r>
              <a:rPr lang="en-US" dirty="0"/>
              <a:t> u </a:t>
            </a:r>
            <a:r>
              <a:rPr lang="en-US" dirty="0" err="1"/>
              <a:t>izabranoj</a:t>
            </a:r>
            <a:r>
              <a:rPr lang="en-US" dirty="0"/>
              <a:t> </a:t>
            </a:r>
            <a:r>
              <a:rPr lang="en-US" dirty="0" err="1"/>
              <a:t>pravougaonoj</a:t>
            </a:r>
            <a:r>
              <a:rPr lang="en-US" dirty="0"/>
              <a:t>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proizvoljnoj</a:t>
            </a:r>
            <a:r>
              <a:rPr lang="en-US" dirty="0"/>
              <a:t> </a:t>
            </a:r>
            <a:r>
              <a:rPr lang="en-US" dirty="0" err="1"/>
              <a:t>poligonalnoj</a:t>
            </a:r>
            <a:r>
              <a:rPr lang="en-US" dirty="0"/>
              <a:t> </a:t>
            </a:r>
            <a:r>
              <a:rPr lang="en-US" dirty="0" err="1"/>
              <a:t>oblasti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53350" y="2512827"/>
            <a:ext cx="2635033" cy="4061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03862" y="3851365"/>
            <a:ext cx="1371599" cy="272299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86126" y="2667000"/>
            <a:ext cx="4867224" cy="35814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14800" y="2172901"/>
            <a:ext cx="1600198" cy="2286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982584" y="461336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991101" y="1709756"/>
            <a:ext cx="381000" cy="1338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13165" y="1077509"/>
            <a:ext cx="460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Objekti se prikazuje različitim stilom na karti i zoom-ira se na njihov prikaz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65" y="3454637"/>
            <a:ext cx="12514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Tematski podaci objekata prikazani u obliku stabla, uz dugme radi prikaza u tabelarnom obliku.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88383" y="3175461"/>
            <a:ext cx="16015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Prikaz tematskih </a:t>
            </a:r>
          </a:p>
          <a:p>
            <a:r>
              <a:rPr lang="sr-Latn-RS" dirty="0"/>
              <a:t>podataka </a:t>
            </a:r>
            <a:r>
              <a:rPr lang="sr-Latn-RS" dirty="0" smtClean="0"/>
              <a:t>prvog seletovanog objekta domenskog sloja. Klikom u stablu sa leve strane, menja se prikaz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flipH="1">
            <a:off x="10062379" y="2867466"/>
            <a:ext cx="1068336" cy="361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058" y="-66268"/>
            <a:ext cx="10755086" cy="10668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7. </a:t>
            </a:r>
            <a:r>
              <a:rPr lang="en-US" dirty="0" err="1"/>
              <a:t>Selekciju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određenog</a:t>
            </a:r>
            <a:r>
              <a:rPr lang="en-US" dirty="0"/>
              <a:t> </a:t>
            </a:r>
            <a:r>
              <a:rPr lang="en-US" dirty="0" err="1"/>
              <a:t>tipa</a:t>
            </a:r>
            <a:r>
              <a:rPr lang="en-US" dirty="0"/>
              <a:t> u </a:t>
            </a:r>
            <a:r>
              <a:rPr lang="en-US" dirty="0" err="1"/>
              <a:t>izabranoj</a:t>
            </a:r>
            <a:r>
              <a:rPr lang="en-US" dirty="0"/>
              <a:t> </a:t>
            </a:r>
            <a:r>
              <a:rPr lang="en-US" dirty="0" err="1"/>
              <a:t>pravougaonoj</a:t>
            </a:r>
            <a:r>
              <a:rPr lang="en-US" dirty="0"/>
              <a:t>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proizvoljnoj</a:t>
            </a:r>
            <a:r>
              <a:rPr lang="en-US" dirty="0"/>
              <a:t> </a:t>
            </a:r>
            <a:r>
              <a:rPr lang="en-US" dirty="0" err="1"/>
              <a:t>poligonalnoj</a:t>
            </a:r>
            <a:r>
              <a:rPr lang="en-US" dirty="0"/>
              <a:t> </a:t>
            </a:r>
            <a:r>
              <a:rPr lang="en-US" dirty="0" err="1"/>
              <a:t>oblasti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52800" y="5758161"/>
            <a:ext cx="460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 smtClean="0"/>
              <a:t>Prikaz tematskih podataka selektovanih objekata u tabelarnom obliku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02092"/>
            <a:ext cx="5032707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524000"/>
            <a:ext cx="6495871" cy="40231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47639" y="2820091"/>
            <a:ext cx="2433612" cy="144710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881251" y="2817914"/>
            <a:ext cx="1605149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058" y="-66268"/>
            <a:ext cx="10755086" cy="10668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7. </a:t>
            </a:r>
            <a:r>
              <a:rPr lang="en-US" dirty="0" err="1"/>
              <a:t>Selekciju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određenog</a:t>
            </a:r>
            <a:r>
              <a:rPr lang="en-US" dirty="0"/>
              <a:t> </a:t>
            </a:r>
            <a:r>
              <a:rPr lang="en-US" dirty="0" err="1"/>
              <a:t>tipa</a:t>
            </a:r>
            <a:r>
              <a:rPr lang="en-US" dirty="0"/>
              <a:t> u </a:t>
            </a:r>
            <a:r>
              <a:rPr lang="en-US" dirty="0" err="1"/>
              <a:t>izabranoj</a:t>
            </a:r>
            <a:r>
              <a:rPr lang="en-US" dirty="0"/>
              <a:t> </a:t>
            </a:r>
            <a:r>
              <a:rPr lang="en-US" dirty="0" err="1"/>
              <a:t>pravougaonoj</a:t>
            </a:r>
            <a:r>
              <a:rPr lang="en-US" dirty="0"/>
              <a:t>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proizvoljnoj</a:t>
            </a:r>
            <a:r>
              <a:rPr lang="en-US" dirty="0"/>
              <a:t> </a:t>
            </a:r>
            <a:r>
              <a:rPr lang="en-US" dirty="0" err="1"/>
              <a:t>poligonalnoj</a:t>
            </a:r>
            <a:r>
              <a:rPr lang="en-US" dirty="0"/>
              <a:t> </a:t>
            </a:r>
            <a:r>
              <a:rPr lang="en-US" dirty="0" err="1"/>
              <a:t>oblasti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84121" y="6208859"/>
            <a:ext cx="460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 smtClean="0"/>
              <a:t>Selekcija objekata poligonom iscrtanim od strane korisnika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70" y="1044236"/>
            <a:ext cx="9677400" cy="51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7324"/>
            <a:ext cx="10755086" cy="609600"/>
          </a:xfrm>
        </p:spPr>
        <p:txBody>
          <a:bodyPr>
            <a:normAutofit/>
          </a:bodyPr>
          <a:lstStyle/>
          <a:p>
            <a:r>
              <a:rPr lang="sr-Latn-RS" dirty="0" smtClean="0"/>
              <a:t>8. </a:t>
            </a:r>
            <a:r>
              <a:rPr lang="pl-PL" dirty="0"/>
              <a:t>Izvršavanje upita na osnovu tematskih podataka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2646"/>
            <a:ext cx="5105400" cy="5077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24" y="1751350"/>
            <a:ext cx="4938713" cy="320678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403668" y="3354740"/>
            <a:ext cx="1605149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77240" y="776339"/>
            <a:ext cx="10785566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Omogu</a:t>
            </a:r>
            <a:r>
              <a:rPr lang="sr-Latn-RS" dirty="0" smtClean="0"/>
              <a:t>ćeno je fleksibilno izrvšavanje upita na osnovu tematskih podataka slojeva. Korisnik bira sloj, atribut sloja, operator  i neku od mogućih vrednosti atributa ili upisuje svoju.</a:t>
            </a:r>
            <a:endParaRPr lang="sr-Latn-RS" dirty="0"/>
          </a:p>
        </p:txBody>
      </p:sp>
      <p:sp>
        <p:nvSpPr>
          <p:cNvPr id="14" name="Rectangle 13"/>
          <p:cNvSpPr/>
          <p:nvPr/>
        </p:nvSpPr>
        <p:spPr>
          <a:xfrm>
            <a:off x="2844134" y="2743200"/>
            <a:ext cx="2566065" cy="1524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0623" y="5386358"/>
            <a:ext cx="493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000" dirty="0" smtClean="0"/>
              <a:t>Moguće vrednosti operatora su: </a:t>
            </a:r>
            <a:r>
              <a:rPr lang="en-US" sz="2000" dirty="0" smtClean="0"/>
              <a:t>=, !=, &lt;, &lt;=, &gt;, &gt;=, LIKE, NOT LIKE</a:t>
            </a:r>
            <a:r>
              <a:rPr lang="sr-Latn-R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131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Korišćene tehnologije i alati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1751350"/>
            <a:ext cx="4796377" cy="4891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461" y="1751350"/>
            <a:ext cx="4828883" cy="4344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7324"/>
            <a:ext cx="10755086" cy="609600"/>
          </a:xfrm>
        </p:spPr>
        <p:txBody>
          <a:bodyPr>
            <a:normAutofit/>
          </a:bodyPr>
          <a:lstStyle/>
          <a:p>
            <a:r>
              <a:rPr lang="sr-Latn-RS" dirty="0" smtClean="0"/>
              <a:t>8. </a:t>
            </a:r>
            <a:r>
              <a:rPr lang="pl-PL" dirty="0"/>
              <a:t>Izvršavanje upita na osnovu tematskih podataka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77240" y="776339"/>
            <a:ext cx="10785566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en-US" dirty="0" err="1" smtClean="0"/>
              <a:t>odabira</a:t>
            </a:r>
            <a:r>
              <a:rPr lang="en-US" dirty="0" smtClean="0"/>
              <a:t> </a:t>
            </a:r>
            <a:r>
              <a:rPr lang="en-US" dirty="0" err="1" smtClean="0"/>
              <a:t>sloja</a:t>
            </a:r>
            <a:r>
              <a:rPr lang="en-US" dirty="0" smtClean="0"/>
              <a:t>, </a:t>
            </a:r>
            <a:r>
              <a:rPr lang="en-US" dirty="0" err="1" smtClean="0"/>
              <a:t>atributa</a:t>
            </a:r>
            <a:r>
              <a:rPr lang="en-US" dirty="0" smtClean="0"/>
              <a:t> </a:t>
            </a:r>
            <a:r>
              <a:rPr lang="en-US" dirty="0" err="1" smtClean="0"/>
              <a:t>sloja</a:t>
            </a:r>
            <a:r>
              <a:rPr lang="en-US" dirty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operatora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combo box-ova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vrednosti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combo box-a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unosom</a:t>
            </a:r>
            <a:r>
              <a:rPr lang="en-US" dirty="0" smtClean="0"/>
              <a:t> </a:t>
            </a:r>
            <a:r>
              <a:rPr lang="sr-Latn-RS" dirty="0" smtClean="0"/>
              <a:t>željene vrednosti</a:t>
            </a:r>
            <a:r>
              <a:rPr lang="en-US" dirty="0" smtClean="0"/>
              <a:t>, </a:t>
            </a:r>
            <a:r>
              <a:rPr lang="en-US" dirty="0" err="1" smtClean="0"/>
              <a:t>klikom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sr-Latn-RS" dirty="0" smtClean="0"/>
              <a:t>dugme „Exec Query“ izršava se upit sa unetim parametrima i rezultat prikazuje</a:t>
            </a:r>
            <a:endParaRPr lang="sr-Latn-RS" dirty="0"/>
          </a:p>
        </p:txBody>
      </p:sp>
      <p:sp>
        <p:nvSpPr>
          <p:cNvPr id="14" name="Rectangle 13"/>
          <p:cNvSpPr/>
          <p:nvPr/>
        </p:nvSpPr>
        <p:spPr>
          <a:xfrm>
            <a:off x="3200400" y="2745140"/>
            <a:ext cx="2390635" cy="205421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612806" y="3354740"/>
            <a:ext cx="1396011" cy="302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8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7324"/>
            <a:ext cx="10755086" cy="609600"/>
          </a:xfrm>
        </p:spPr>
        <p:txBody>
          <a:bodyPr>
            <a:normAutofit/>
          </a:bodyPr>
          <a:lstStyle/>
          <a:p>
            <a:r>
              <a:rPr lang="sr-Latn-RS" dirty="0" smtClean="0"/>
              <a:t>8. </a:t>
            </a:r>
            <a:r>
              <a:rPr lang="pl-PL" dirty="0"/>
              <a:t>Izvršavanje upita na osnovu tematskih podataka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77240" y="776339"/>
            <a:ext cx="10785566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Rezultati izvršeno</a:t>
            </a:r>
            <a:r>
              <a:rPr lang="en-US" dirty="0" smtClean="0"/>
              <a:t>g</a:t>
            </a:r>
            <a:r>
              <a:rPr lang="sr-Latn-RS" dirty="0" smtClean="0"/>
              <a:t> upita se označavaju grafički na karti, zoom-ira se na njihov extent, prikazuju u kontroli sa prikazom stabla i u slučaju domenskog sloja, prvi se prikazuje u delu za prikaz izabranog domenskog objekta </a:t>
            </a:r>
            <a:endParaRPr lang="sr-Latn-R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52600"/>
            <a:ext cx="912629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2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563" y="1697887"/>
            <a:ext cx="4945243" cy="3449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30544"/>
            <a:ext cx="5272544" cy="5073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7324"/>
            <a:ext cx="10755086" cy="609600"/>
          </a:xfrm>
        </p:spPr>
        <p:txBody>
          <a:bodyPr>
            <a:normAutofit/>
          </a:bodyPr>
          <a:lstStyle/>
          <a:p>
            <a:r>
              <a:rPr lang="sr-Latn-RS" dirty="0"/>
              <a:t>9.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prostornih</a:t>
            </a:r>
            <a:r>
              <a:rPr lang="en-US" dirty="0"/>
              <a:t> </a:t>
            </a:r>
            <a:r>
              <a:rPr lang="en-US" dirty="0" err="1"/>
              <a:t>upita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77240" y="776339"/>
            <a:ext cx="10785566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Omogu</a:t>
            </a:r>
            <a:r>
              <a:rPr lang="sr-Latn-RS" dirty="0" smtClean="0"/>
              <a:t>ćeno je fleksibilno izrvšavanje</a:t>
            </a:r>
            <a:r>
              <a:rPr lang="en-US" dirty="0" smtClean="0"/>
              <a:t> </a:t>
            </a:r>
            <a:r>
              <a:rPr lang="en-US" dirty="0" err="1" smtClean="0"/>
              <a:t>prostornih</a:t>
            </a:r>
            <a:r>
              <a:rPr lang="sr-Latn-RS" dirty="0"/>
              <a:t> </a:t>
            </a:r>
            <a:r>
              <a:rPr lang="sr-Latn-RS" dirty="0" smtClean="0"/>
              <a:t>upita.</a:t>
            </a:r>
            <a:r>
              <a:rPr lang="en-US" dirty="0" smtClean="0"/>
              <a:t> </a:t>
            </a:r>
            <a:r>
              <a:rPr lang="en-US" dirty="0" err="1" smtClean="0"/>
              <a:t>Korisnik</a:t>
            </a:r>
            <a:r>
              <a:rPr lang="en-US" dirty="0" smtClean="0"/>
              <a:t> </a:t>
            </a:r>
            <a:r>
              <a:rPr lang="en-US" dirty="0" err="1" smtClean="0"/>
              <a:t>bira</a:t>
            </a:r>
            <a:r>
              <a:rPr lang="en-US" dirty="0" smtClean="0"/>
              <a:t> </a:t>
            </a:r>
            <a:r>
              <a:rPr lang="en-US" dirty="0" err="1" smtClean="0"/>
              <a:t>levu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desnu</a:t>
            </a:r>
            <a:r>
              <a:rPr lang="en-US" dirty="0" smtClean="0"/>
              <a:t> </a:t>
            </a:r>
            <a:r>
              <a:rPr lang="en-US" dirty="0" err="1" smtClean="0"/>
              <a:t>stranu</a:t>
            </a:r>
            <a:r>
              <a:rPr lang="en-US" dirty="0" smtClean="0"/>
              <a:t> </a:t>
            </a:r>
            <a:r>
              <a:rPr lang="en-US" dirty="0" err="1" smtClean="0"/>
              <a:t>relacije</a:t>
            </a:r>
            <a:r>
              <a:rPr lang="en-US" dirty="0" smtClean="0"/>
              <a:t> (</a:t>
            </a:r>
            <a:r>
              <a:rPr lang="en-US" dirty="0" err="1" smtClean="0"/>
              <a:t>objekat</a:t>
            </a:r>
            <a:r>
              <a:rPr lang="en-US" dirty="0" smtClean="0"/>
              <a:t>, </a:t>
            </a:r>
            <a:r>
              <a:rPr lang="en-US" dirty="0" err="1" smtClean="0"/>
              <a:t>grupa</a:t>
            </a:r>
            <a:r>
              <a:rPr lang="en-US" dirty="0" smtClean="0"/>
              <a:t> </a:t>
            </a:r>
            <a:r>
              <a:rPr lang="en-US" dirty="0" err="1" smtClean="0"/>
              <a:t>objekata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sloj</a:t>
            </a:r>
            <a:r>
              <a:rPr lang="en-US" dirty="0" smtClean="0"/>
              <a:t>), </a:t>
            </a:r>
            <a:r>
              <a:rPr lang="en-US" dirty="0" err="1" smtClean="0"/>
              <a:t>relaciju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potrebi</a:t>
            </a:r>
            <a:r>
              <a:rPr lang="en-US" dirty="0" smtClean="0"/>
              <a:t> </a:t>
            </a:r>
            <a:r>
              <a:rPr lang="en-US" dirty="0" err="1" smtClean="0"/>
              <a:t>radijus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broj</a:t>
            </a:r>
            <a:r>
              <a:rPr lang="en-US" dirty="0" smtClean="0"/>
              <a:t> </a:t>
            </a:r>
            <a:r>
              <a:rPr lang="en-US" dirty="0" err="1" smtClean="0"/>
              <a:t>objekata</a:t>
            </a:r>
            <a:r>
              <a:rPr lang="sr-Latn-RS" dirty="0" smtClean="0"/>
              <a:t>.</a:t>
            </a:r>
            <a:endParaRPr lang="sr-Latn-RS" dirty="0"/>
          </a:p>
        </p:txBody>
      </p:sp>
      <p:sp>
        <p:nvSpPr>
          <p:cNvPr id="14" name="Rectangle 13"/>
          <p:cNvSpPr/>
          <p:nvPr/>
        </p:nvSpPr>
        <p:spPr>
          <a:xfrm>
            <a:off x="2971800" y="4267200"/>
            <a:ext cx="2566065" cy="19707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24093" y="5187925"/>
            <a:ext cx="4938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000" dirty="0" smtClean="0"/>
              <a:t>Moguće vrednosti </a:t>
            </a:r>
            <a:r>
              <a:rPr lang="en-US" sz="2000" dirty="0" err="1" smtClean="0"/>
              <a:t>relacija</a:t>
            </a:r>
            <a:r>
              <a:rPr lang="en-US" sz="2000" dirty="0" smtClean="0"/>
              <a:t> </a:t>
            </a:r>
            <a:r>
              <a:rPr lang="en-US" sz="2000" dirty="0" err="1" smtClean="0"/>
              <a:t>su</a:t>
            </a:r>
            <a:r>
              <a:rPr lang="en-US" sz="2000" dirty="0"/>
              <a:t>: </a:t>
            </a:r>
            <a:r>
              <a:rPr lang="en-US" sz="2000" dirty="0" smtClean="0"/>
              <a:t>Intersects, Difference, Contains, Crosses, Covered By, Within, Covers, Contains Properly, Distance, N-Nearest Objects</a:t>
            </a:r>
            <a:endParaRPr lang="en-US" sz="2000" dirty="0"/>
          </a:p>
        </p:txBody>
      </p:sp>
      <p:sp>
        <p:nvSpPr>
          <p:cNvPr id="9" name="Right Arrow 8"/>
          <p:cNvSpPr/>
          <p:nvPr/>
        </p:nvSpPr>
        <p:spPr>
          <a:xfrm>
            <a:off x="5537865" y="4267200"/>
            <a:ext cx="1396335" cy="342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0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755086" cy="609600"/>
          </a:xfrm>
        </p:spPr>
        <p:txBody>
          <a:bodyPr>
            <a:normAutofit/>
          </a:bodyPr>
          <a:lstStyle/>
          <a:p>
            <a:r>
              <a:rPr lang="sr-Latn-RS" dirty="0" smtClean="0"/>
              <a:t>9.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prostornih</a:t>
            </a:r>
            <a:r>
              <a:rPr lang="en-US" dirty="0"/>
              <a:t> </a:t>
            </a:r>
            <a:r>
              <a:rPr lang="en-US" dirty="0" err="1"/>
              <a:t>upita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1019"/>
            <a:ext cx="5105400" cy="499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541018"/>
            <a:ext cx="4344981" cy="34314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4200" y="4038600"/>
            <a:ext cx="2743199" cy="20574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867400" y="4227467"/>
            <a:ext cx="1246118" cy="357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1189" y="609600"/>
            <a:ext cx="10785566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en-US" dirty="0" err="1" smtClean="0"/>
              <a:t>odabira</a:t>
            </a:r>
            <a:r>
              <a:rPr lang="en-US" dirty="0" smtClean="0"/>
              <a:t> </a:t>
            </a:r>
            <a:r>
              <a:rPr lang="sr-Latn-RS" dirty="0" smtClean="0"/>
              <a:t>potrebnih parametara </a:t>
            </a:r>
            <a:r>
              <a:rPr lang="en-US" dirty="0" err="1" smtClean="0"/>
              <a:t>iz</a:t>
            </a:r>
            <a:r>
              <a:rPr lang="en-US" dirty="0" smtClean="0"/>
              <a:t> combo box-ova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sr-Latn-RS" dirty="0" smtClean="0"/>
              <a:t>unosa po potrebi željene vrednosti</a:t>
            </a:r>
            <a:r>
              <a:rPr lang="en-US" dirty="0" smtClean="0"/>
              <a:t>, </a:t>
            </a:r>
            <a:r>
              <a:rPr lang="en-US" dirty="0" err="1" smtClean="0"/>
              <a:t>klikom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sr-Latn-RS" dirty="0" smtClean="0"/>
              <a:t>dugme „Exec Query“ izršava se upit sa unetim parametrima i rezultat prikazuje na karti i u kontroli sa stablom objekata.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3329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7324"/>
            <a:ext cx="10755086" cy="609600"/>
          </a:xfrm>
        </p:spPr>
        <p:txBody>
          <a:bodyPr>
            <a:normAutofit/>
          </a:bodyPr>
          <a:lstStyle/>
          <a:p>
            <a:r>
              <a:rPr lang="sr-Latn-RS" dirty="0"/>
              <a:t>9.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prostornih</a:t>
            </a:r>
            <a:r>
              <a:rPr lang="en-US" dirty="0"/>
              <a:t> </a:t>
            </a:r>
            <a:r>
              <a:rPr lang="en-US" dirty="0" err="1"/>
              <a:t>upita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77240" y="776339"/>
            <a:ext cx="10785566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Rezultati izvršeno</a:t>
            </a:r>
            <a:r>
              <a:rPr lang="en-US" dirty="0" smtClean="0"/>
              <a:t>g</a:t>
            </a:r>
            <a:r>
              <a:rPr lang="sr-Latn-RS" dirty="0" smtClean="0"/>
              <a:t> upita se označavaju grafički na karti, prikazuju u kontroli sa prikazom stabla i u slučaju domenskog sloja, prvi se prikazuje u delu za prikaz izabranog domenskog objekta. </a:t>
            </a:r>
            <a:endParaRPr lang="sr-Latn-R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52600"/>
            <a:ext cx="9220200" cy="49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251" y="34834"/>
            <a:ext cx="10755086" cy="1066800"/>
          </a:xfrm>
        </p:spPr>
        <p:txBody>
          <a:bodyPr>
            <a:normAutofit/>
          </a:bodyPr>
          <a:lstStyle/>
          <a:p>
            <a:r>
              <a:rPr lang="sr-Latn-RS" dirty="0" smtClean="0"/>
              <a:t>10. </a:t>
            </a:r>
            <a:r>
              <a:rPr lang="en-US" dirty="0" err="1"/>
              <a:t>Rutiranje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nalaženje</a:t>
            </a:r>
            <a:r>
              <a:rPr lang="en-US" dirty="0"/>
              <a:t> </a:t>
            </a:r>
            <a:r>
              <a:rPr lang="en-US" dirty="0" err="1"/>
              <a:t>najkraćeg</a:t>
            </a:r>
            <a:r>
              <a:rPr lang="en-US" dirty="0"/>
              <a:t> puta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mreži</a:t>
            </a:r>
            <a:r>
              <a:rPr lang="en-US" dirty="0"/>
              <a:t> </a:t>
            </a:r>
            <a:r>
              <a:rPr lang="en-US" dirty="0" err="1"/>
              <a:t>puteva</a:t>
            </a:r>
            <a:r>
              <a:rPr lang="en-US" dirty="0"/>
              <a:t>/</a:t>
            </a:r>
            <a:r>
              <a:rPr lang="en-US" dirty="0" err="1"/>
              <a:t>ulica</a:t>
            </a:r>
            <a:r>
              <a:rPr lang="en-US" dirty="0"/>
              <a:t>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7240" y="1269510"/>
            <a:ext cx="4824549" cy="3048000"/>
          </a:xfrm>
        </p:spPr>
        <p:txBody>
          <a:bodyPr/>
          <a:lstStyle/>
          <a:p>
            <a:r>
              <a:rPr lang="sr-Latn-RS" dirty="0" smtClean="0"/>
              <a:t>Korisnicima je omogućeno nalaženje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r-Latn-RS" dirty="0" smtClean="0"/>
              <a:t>najkraćeg puta između dva izabrana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r-Latn-RS" dirty="0" smtClean="0"/>
              <a:t>objekta tačkastog tipa</a:t>
            </a:r>
          </a:p>
          <a:p>
            <a:r>
              <a:rPr lang="sr-Latn-RS" dirty="0" smtClean="0"/>
              <a:t>Rutiranje je omogućeno pgRouting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r-Latn-RS" dirty="0" smtClean="0"/>
              <a:t>ektenzojom koja je dodata PostGIS bazi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r-Latn-RS" dirty="0" smtClean="0"/>
              <a:t>podataka i node-iranom sloju Ways</a:t>
            </a:r>
          </a:p>
          <a:p>
            <a:r>
              <a:rPr lang="sr-Latn-RS" dirty="0" smtClean="0"/>
              <a:t>Za rutiranje se koristi bi-direkcioni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r-Latn-RS" dirty="0" smtClean="0"/>
              <a:t>Dijkstrin algoritam za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r-Latn-RS" dirty="0" smtClean="0"/>
              <a:t>nalaženje najkraćeg puta</a:t>
            </a:r>
            <a:endParaRPr lang="sr-Latn-R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69510"/>
            <a:ext cx="6011299" cy="3231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64" y="4953000"/>
            <a:ext cx="10909935" cy="657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5600" y="4191000"/>
            <a:ext cx="3352800" cy="3098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7620000" y="4500863"/>
            <a:ext cx="381000" cy="635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2564" y="5743777"/>
            <a:ext cx="1090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 smtClean="0"/>
              <a:t>Kontrola za izbor objekata koji predstavljaju krajnje tačke puta. Selekcijom početne i krajnje tačke i klikom na dugme „Show Path“ izvršava se Dijkstrin algoritam i na mapi prikazuje najkraći put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07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251" y="34834"/>
            <a:ext cx="10755086" cy="1066800"/>
          </a:xfrm>
        </p:spPr>
        <p:txBody>
          <a:bodyPr>
            <a:normAutofit/>
          </a:bodyPr>
          <a:lstStyle/>
          <a:p>
            <a:r>
              <a:rPr lang="sr-Latn-RS" dirty="0" smtClean="0"/>
              <a:t>10. </a:t>
            </a:r>
            <a:r>
              <a:rPr lang="en-US" dirty="0" err="1"/>
              <a:t>Rutiranje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nalaženje</a:t>
            </a:r>
            <a:r>
              <a:rPr lang="en-US" dirty="0"/>
              <a:t> </a:t>
            </a:r>
            <a:r>
              <a:rPr lang="en-US" dirty="0" err="1"/>
              <a:t>najkraćeg</a:t>
            </a:r>
            <a:r>
              <a:rPr lang="en-US" dirty="0"/>
              <a:t> puta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mreži</a:t>
            </a:r>
            <a:r>
              <a:rPr lang="en-US" dirty="0"/>
              <a:t> </a:t>
            </a:r>
            <a:r>
              <a:rPr lang="en-US" dirty="0" err="1"/>
              <a:t>puteva</a:t>
            </a:r>
            <a:r>
              <a:rPr lang="en-US" dirty="0"/>
              <a:t>/</a:t>
            </a:r>
            <a:r>
              <a:rPr lang="en-US" dirty="0" err="1"/>
              <a:t>ulica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826" y="6147497"/>
            <a:ext cx="1090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 smtClean="0"/>
              <a:t>Prikaz najkraćeg puta između dva izabrana objekta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18" y="1126933"/>
            <a:ext cx="9320349" cy="49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8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" y="152400"/>
            <a:ext cx="10515600" cy="672150"/>
          </a:xfrm>
        </p:spPr>
        <p:txBody>
          <a:bodyPr/>
          <a:lstStyle/>
          <a:p>
            <a:r>
              <a:rPr lang="sr-Latn-RS" dirty="0" smtClean="0"/>
              <a:t>Domenske (dodatne) funkcionalnosti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3511731" cy="5562600"/>
          </a:xfrm>
        </p:spPr>
        <p:txBody>
          <a:bodyPr>
            <a:normAutofit/>
          </a:bodyPr>
          <a:lstStyle/>
          <a:p>
            <a:r>
              <a:rPr lang="sr-Latn-RS" dirty="0"/>
              <a:t>1. Pretraga po nazivu </a:t>
            </a:r>
            <a:endParaRPr lang="sr-Latn-RS" dirty="0" smtClean="0"/>
          </a:p>
          <a:p>
            <a:r>
              <a:rPr lang="sr-Latn-RS" dirty="0" smtClean="0"/>
              <a:t>turističkih obejakata</a:t>
            </a:r>
          </a:p>
          <a:p>
            <a:r>
              <a:rPr lang="sr-Latn-RS" dirty="0"/>
              <a:t>2. Filtriranje po tipu </a:t>
            </a:r>
            <a:endParaRPr lang="sr-Latn-RS" dirty="0" smtClean="0"/>
          </a:p>
          <a:p>
            <a:r>
              <a:rPr lang="sr-Latn-RS" dirty="0" smtClean="0"/>
              <a:t>turističkog objekta</a:t>
            </a:r>
          </a:p>
          <a:p>
            <a:r>
              <a:rPr lang="sr-Latn-RS" dirty="0"/>
              <a:t>3. Filtriranje po </a:t>
            </a:r>
            <a:endParaRPr lang="sr-Latn-RS" dirty="0" smtClean="0"/>
          </a:p>
          <a:p>
            <a:r>
              <a:rPr lang="sr-Latn-RS" dirty="0" smtClean="0"/>
              <a:t>radnom </a:t>
            </a:r>
            <a:r>
              <a:rPr lang="sr-Latn-RS" dirty="0"/>
              <a:t>vremenu </a:t>
            </a:r>
            <a:endParaRPr lang="sr-Latn-RS" dirty="0" smtClean="0"/>
          </a:p>
          <a:p>
            <a:r>
              <a:rPr lang="sr-Latn-RS" dirty="0" smtClean="0"/>
              <a:t>turističkog </a:t>
            </a:r>
            <a:r>
              <a:rPr lang="sr-Latn-RS" dirty="0"/>
              <a:t>objekta</a:t>
            </a:r>
            <a:endParaRPr lang="en-US" dirty="0"/>
          </a:p>
          <a:p>
            <a:r>
              <a:rPr lang="sr-Latn-RS" dirty="0"/>
              <a:t>4. Upiti zasnovani </a:t>
            </a:r>
            <a:endParaRPr lang="sr-Latn-RS" dirty="0" smtClean="0"/>
          </a:p>
          <a:p>
            <a:r>
              <a:rPr lang="sr-Latn-RS" dirty="0" smtClean="0"/>
              <a:t>na </a:t>
            </a:r>
            <a:r>
              <a:rPr lang="sr-Latn-RS" dirty="0"/>
              <a:t>lokaciji turističkog </a:t>
            </a:r>
            <a:endParaRPr lang="sr-Latn-RS" dirty="0" smtClean="0"/>
          </a:p>
          <a:p>
            <a:r>
              <a:rPr lang="sr-Latn-RS" dirty="0" smtClean="0"/>
              <a:t>objekta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97" y="1295400"/>
            <a:ext cx="8382000" cy="44542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2371" y="1905000"/>
            <a:ext cx="1349829" cy="3860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48251" y="1905000"/>
            <a:ext cx="1258389" cy="3860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43651" y="1904999"/>
            <a:ext cx="2081349" cy="3860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525000" y="4572000"/>
            <a:ext cx="2286000" cy="117769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22371" y="191336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 smtClean="0">
                <a:solidFill>
                  <a:schemeClr val="accent1">
                    <a:lumMod val="75000"/>
                  </a:schemeClr>
                </a:solidFill>
              </a:rPr>
              <a:t>1.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9439" y="190499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sr-Latn-RS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73207" y="190499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sr-Latn-RS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90546" y="45720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 smtClean="0">
                <a:solidFill>
                  <a:schemeClr val="accent1">
                    <a:lumMod val="75000"/>
                  </a:schemeClr>
                </a:solidFill>
              </a:rPr>
              <a:t>4.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0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27" y="396739"/>
            <a:ext cx="7696200" cy="1145224"/>
          </a:xfrm>
        </p:spPr>
        <p:txBody>
          <a:bodyPr>
            <a:noAutofit/>
          </a:bodyPr>
          <a:lstStyle/>
          <a:p>
            <a:pPr algn="ctr"/>
            <a:r>
              <a:rPr lang="sr-Latn-RS" sz="8000" dirty="0" smtClean="0"/>
              <a:t>Pitanja</a:t>
            </a:r>
            <a:r>
              <a:rPr lang="en-US" sz="8000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28141"/>
            <a:ext cx="7916657" cy="5201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28800"/>
            <a:ext cx="7315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3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640" y="498157"/>
            <a:ext cx="8119373" cy="1145224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Hvala</a:t>
            </a:r>
            <a:r>
              <a:rPr lang="en-US" sz="8000" dirty="0" smtClean="0"/>
              <a:t> </a:t>
            </a:r>
            <a:r>
              <a:rPr lang="en-US" sz="8000" dirty="0" err="1" smtClean="0"/>
              <a:t>na</a:t>
            </a:r>
            <a:r>
              <a:rPr lang="en-US" sz="8000" dirty="0" smtClean="0"/>
              <a:t> pa</a:t>
            </a:r>
            <a:r>
              <a:rPr lang="sr-Latn-RS" sz="8000" dirty="0" smtClean="0"/>
              <a:t>žnji</a:t>
            </a:r>
            <a:r>
              <a:rPr lang="en-US" sz="8000" dirty="0" smtClean="0"/>
              <a:t>!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28141"/>
            <a:ext cx="7916657" cy="5201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28800"/>
            <a:ext cx="7315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6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PostgreSQL baza podataka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Dodata PostGIS prostorna nadogradnja</a:t>
            </a:r>
            <a:endParaRPr lang="en-US" dirty="0"/>
          </a:p>
          <a:p>
            <a:r>
              <a:rPr lang="sr-Latn-RS" dirty="0" smtClean="0"/>
              <a:t>Dodat pgRouting radi podrške rutiranju</a:t>
            </a:r>
            <a:endParaRPr lang="en-US" dirty="0"/>
          </a:p>
          <a:p>
            <a:r>
              <a:rPr lang="sr-Latn-RS" dirty="0" smtClean="0"/>
              <a:t>Učitani slojevi:</a:t>
            </a:r>
          </a:p>
          <a:p>
            <a:pPr lvl="1"/>
            <a:r>
              <a:rPr lang="sr-Latn-RS" dirty="0" smtClean="0"/>
              <a:t>Tourist locations</a:t>
            </a:r>
          </a:p>
          <a:p>
            <a:pPr lvl="1"/>
            <a:r>
              <a:rPr lang="sr-Latn-RS" dirty="0" smtClean="0"/>
              <a:t>Ways</a:t>
            </a:r>
          </a:p>
          <a:p>
            <a:pPr lvl="1"/>
            <a:r>
              <a:rPr lang="sr-Latn-RS" dirty="0" smtClean="0"/>
              <a:t>Buildings</a:t>
            </a:r>
          </a:p>
          <a:p>
            <a:pPr lvl="1"/>
            <a:r>
              <a:rPr lang="sr-Latn-RS" dirty="0" smtClean="0"/>
              <a:t>Water</a:t>
            </a:r>
          </a:p>
          <a:p>
            <a:pPr lvl="1"/>
            <a:r>
              <a:rPr lang="sr-Latn-RS" dirty="0" smtClean="0"/>
              <a:t>Waterways</a:t>
            </a:r>
          </a:p>
          <a:p>
            <a:pPr lvl="1"/>
            <a:r>
              <a:rPr lang="sr-Latn-RS" dirty="0" smtClean="0"/>
              <a:t>Transport</a:t>
            </a:r>
          </a:p>
          <a:p>
            <a:pPr lvl="1"/>
            <a:r>
              <a:rPr lang="sr-Latn-RS" dirty="0" smtClean="0"/>
              <a:t>Places of Interest</a:t>
            </a:r>
          </a:p>
          <a:p>
            <a:pPr lvl="1"/>
            <a:r>
              <a:rPr lang="sr-Latn-RS" dirty="0" smtClean="0"/>
              <a:t>Railways</a:t>
            </a:r>
          </a:p>
          <a:p>
            <a:pPr lvl="1"/>
            <a:r>
              <a:rPr lang="sr-Latn-RS" dirty="0" smtClean="0"/>
              <a:t>Landuse</a:t>
            </a:r>
            <a:endParaRPr lang="en-US" dirty="0" smtClean="0"/>
          </a:p>
          <a:p>
            <a:pPr lvl="1"/>
            <a:r>
              <a:rPr lang="en-US" dirty="0" smtClean="0"/>
              <a:t>Places of Worship</a:t>
            </a:r>
            <a:endParaRPr lang="sr-Latn-RS" dirty="0" smtClean="0"/>
          </a:p>
          <a:p>
            <a:pPr lvl="1"/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317823"/>
            <a:ext cx="2570619" cy="2570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965" y="3633097"/>
            <a:ext cx="4807670" cy="1813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964" y="1219201"/>
            <a:ext cx="4915423" cy="22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2150"/>
          </a:xfrm>
        </p:spPr>
        <p:txBody>
          <a:bodyPr/>
          <a:lstStyle/>
          <a:p>
            <a:r>
              <a:rPr lang="sr-Latn-RS" dirty="0" smtClean="0"/>
              <a:t>Priprema i učitavanje slojeva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4433"/>
            <a:ext cx="10515600" cy="5715000"/>
          </a:xfrm>
        </p:spPr>
        <p:txBody>
          <a:bodyPr>
            <a:normAutofit/>
          </a:bodyPr>
          <a:lstStyle/>
          <a:p>
            <a:r>
              <a:rPr lang="sr-Latn-RS" dirty="0" smtClean="0"/>
              <a:t>Svi slojevi osim Tourist locations i Ways preuzeti u obliku shape file-ova sa </a:t>
            </a:r>
            <a:r>
              <a:rPr lang="sr-Latn-RS" dirty="0"/>
              <a:t>portala Geofabric (</a:t>
            </a:r>
            <a:r>
              <a:rPr lang="sr-Latn-RS" dirty="0">
                <a:hlinkClick r:id="rId2"/>
              </a:rPr>
              <a:t>http://</a:t>
            </a:r>
            <a:r>
              <a:rPr lang="sr-Latn-RS" dirty="0" smtClean="0">
                <a:hlinkClick r:id="rId2"/>
              </a:rPr>
              <a:t>download.geofabrik.de/europe/serbia.html</a:t>
            </a:r>
            <a:r>
              <a:rPr lang="sr-Latn-RS" dirty="0" smtClean="0"/>
              <a:t>) i učitani u PostGIS korišćenjem alata za učitavanje shape file-ova</a:t>
            </a:r>
            <a:endParaRPr lang="en-US" dirty="0"/>
          </a:p>
          <a:p>
            <a:r>
              <a:rPr lang="sr-Latn-RS" dirty="0" smtClean="0"/>
              <a:t>Tourist locations sloj je kreiran korišćenjem QGIS-a</a:t>
            </a:r>
          </a:p>
          <a:p>
            <a:pPr>
              <a:lnSpc>
                <a:spcPct val="100000"/>
              </a:lnSpc>
            </a:pPr>
            <a:r>
              <a:rPr lang="sr-Latn-RS" dirty="0" smtClean="0"/>
              <a:t>Učitanim slojevima je promenjena projekcija iz EPSG:4326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dirty="0" smtClean="0"/>
              <a:t>(Gaus-Krugerova) u EPSG:3857 (Web Mercator, 900913)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dirty="0" smtClean="0"/>
              <a:t>da bi se geometrije „poklopile“ sa base mapom koja 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dirty="0" smtClean="0"/>
              <a:t>preuzima sa OSM Tile servera</a:t>
            </a:r>
          </a:p>
          <a:p>
            <a:r>
              <a:rPr lang="sr-Latn-RS" dirty="0"/>
              <a:t>Izvršeno je </a:t>
            </a:r>
            <a:r>
              <a:rPr lang="sr-Latn-RS" dirty="0" smtClean="0"/>
              <a:t>INDEX-iranje </a:t>
            </a:r>
            <a:r>
              <a:rPr lang="sr-Latn-RS" dirty="0"/>
              <a:t>slojeva po geometriji</a:t>
            </a:r>
          </a:p>
          <a:p>
            <a:r>
              <a:rPr lang="sr-Latn-RS" dirty="0" smtClean="0"/>
              <a:t>CLUSTER-ovani </a:t>
            </a:r>
            <a:r>
              <a:rPr lang="sr-Latn-RS" dirty="0"/>
              <a:t>su podaci po kreiranom indeksu</a:t>
            </a:r>
          </a:p>
          <a:p>
            <a:r>
              <a:rPr lang="sr-Latn-RS" dirty="0"/>
              <a:t>Izvršeno VACUME i </a:t>
            </a:r>
            <a:r>
              <a:rPr lang="sr-Latn-RS" dirty="0" smtClean="0"/>
              <a:t>ANALYZE</a:t>
            </a:r>
            <a:endParaRPr lang="sr-Latn-RS" dirty="0"/>
          </a:p>
          <a:p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752600"/>
            <a:ext cx="2918508" cy="44878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5626103"/>
            <a:ext cx="6073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INDEX </a:t>
            </a:r>
            <a:r>
              <a:rPr lang="sr-Latn-RS" dirty="0" smtClean="0"/>
              <a:t>sloj</a:t>
            </a:r>
            <a:r>
              <a:rPr lang="en-US" dirty="0" smtClean="0"/>
              <a:t>_</a:t>
            </a:r>
            <a:r>
              <a:rPr lang="en-US" dirty="0" err="1" smtClean="0"/>
              <a:t>gix</a:t>
            </a:r>
            <a:r>
              <a:rPr lang="en-US" dirty="0" smtClean="0"/>
              <a:t> </a:t>
            </a:r>
            <a:r>
              <a:rPr lang="en-US" dirty="0"/>
              <a:t>ON </a:t>
            </a:r>
            <a:r>
              <a:rPr lang="sr-Latn-RS" dirty="0" smtClean="0"/>
              <a:t>sloj</a:t>
            </a:r>
            <a:r>
              <a:rPr lang="en-US" dirty="0" smtClean="0"/>
              <a:t> </a:t>
            </a:r>
            <a:r>
              <a:rPr lang="en-US" dirty="0"/>
              <a:t>USING GIST (</a:t>
            </a:r>
            <a:r>
              <a:rPr lang="en-US" dirty="0" err="1"/>
              <a:t>geom</a:t>
            </a:r>
            <a:r>
              <a:rPr lang="en-US" dirty="0" smtClean="0"/>
              <a:t>);</a:t>
            </a:r>
            <a:endParaRPr lang="sr-Latn-RS" dirty="0" smtClean="0"/>
          </a:p>
          <a:p>
            <a:r>
              <a:rPr lang="en-US" dirty="0"/>
              <a:t>CLUSTER </a:t>
            </a:r>
            <a:r>
              <a:rPr lang="sr-Latn-RS" dirty="0" smtClean="0"/>
              <a:t>sloj</a:t>
            </a:r>
            <a:r>
              <a:rPr lang="en-US" dirty="0" smtClean="0"/>
              <a:t> </a:t>
            </a:r>
            <a:r>
              <a:rPr lang="en-US" dirty="0"/>
              <a:t>USING </a:t>
            </a:r>
            <a:r>
              <a:rPr lang="sr-Latn-RS" dirty="0" smtClean="0"/>
              <a:t>sloj</a:t>
            </a:r>
            <a:r>
              <a:rPr lang="en-US" dirty="0" smtClean="0"/>
              <a:t>_</a:t>
            </a:r>
            <a:r>
              <a:rPr lang="en-US" dirty="0" err="1" smtClean="0"/>
              <a:t>gix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VACUUM ANALYZE </a:t>
            </a:r>
            <a:r>
              <a:rPr lang="sr-Latn-RS" dirty="0" smtClean="0"/>
              <a:t>sloj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748350"/>
          </a:xfrm>
        </p:spPr>
        <p:txBody>
          <a:bodyPr/>
          <a:lstStyle/>
          <a:p>
            <a:r>
              <a:rPr lang="sr-Latn-RS" dirty="0" smtClean="0"/>
              <a:t>Priprema i učitavanje slojeva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11049000" cy="54864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Prethodno preuzeti shape file za putnu mrežu nije bilo moguće koristiti za rutiranje</a:t>
            </a:r>
          </a:p>
          <a:p>
            <a:r>
              <a:rPr lang="sr-Latn-RS" dirty="0" smtClean="0"/>
              <a:t>Preuzet file u XML OSM formatu za Srbiju, takođe sa portala Geofabric </a:t>
            </a:r>
          </a:p>
          <a:p>
            <a:r>
              <a:rPr lang="pl-PL" dirty="0" smtClean="0"/>
              <a:t>Korišćen command line Java alat </a:t>
            </a:r>
            <a:r>
              <a:rPr lang="pl-PL" dirty="0"/>
              <a:t>Osmosis (</a:t>
            </a:r>
            <a:r>
              <a:rPr lang="pl-PL" dirty="0">
                <a:hlinkClick r:id="rId2"/>
              </a:rPr>
              <a:t>https://</a:t>
            </a:r>
            <a:r>
              <a:rPr lang="pl-PL" dirty="0" smtClean="0">
                <a:hlinkClick r:id="rId2"/>
              </a:rPr>
              <a:t>github.com/openstreetmap/osmosis</a:t>
            </a:r>
            <a:r>
              <a:rPr lang="pl-PL" dirty="0" smtClean="0"/>
              <a:t>) radi extraktovanja </a:t>
            </a:r>
            <a:r>
              <a:rPr lang="pl-PL" dirty="0"/>
              <a:t>podataka za </a:t>
            </a:r>
            <a:r>
              <a:rPr lang="pl-PL" dirty="0" smtClean="0"/>
              <a:t>Niš (u okvirnom pravougaoniku)</a:t>
            </a:r>
          </a:p>
          <a:p>
            <a:r>
              <a:rPr lang="pl-PL" dirty="0" smtClean="0"/>
              <a:t>Korišćen command </a:t>
            </a:r>
            <a:r>
              <a:rPr lang="pl-PL" dirty="0"/>
              <a:t>line alat osm2pgrouting (</a:t>
            </a:r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github.com/pgRouting/osm2pgrouting</a:t>
            </a:r>
            <a:r>
              <a:rPr lang="pl-PL" dirty="0"/>
              <a:t>) za </a:t>
            </a:r>
            <a:r>
              <a:rPr lang="pl-PL" dirty="0" smtClean="0"/>
              <a:t>učitavanje </a:t>
            </a:r>
            <a:r>
              <a:rPr lang="pl-PL" dirty="0"/>
              <a:t>u P</a:t>
            </a:r>
            <a:r>
              <a:rPr lang="pl-PL" dirty="0" smtClean="0"/>
              <a:t>ostGis podatke putne mreže potrebne </a:t>
            </a:r>
            <a:r>
              <a:rPr lang="pl-PL" dirty="0"/>
              <a:t>za rutiranje </a:t>
            </a:r>
            <a:endParaRPr lang="pl-PL" dirty="0" smtClean="0"/>
          </a:p>
          <a:p>
            <a:r>
              <a:rPr lang="pl-PL" dirty="0" smtClean="0"/>
              <a:t>Kreirane tabele: </a:t>
            </a:r>
          </a:p>
          <a:p>
            <a:pPr lvl="1"/>
            <a:r>
              <a:rPr lang="en-US" dirty="0" err="1"/>
              <a:t>ways_vertices_pgr</a:t>
            </a:r>
            <a:endParaRPr lang="en-US" dirty="0"/>
          </a:p>
          <a:p>
            <a:pPr lvl="1"/>
            <a:r>
              <a:rPr lang="en-US" dirty="0"/>
              <a:t>ways</a:t>
            </a:r>
          </a:p>
          <a:p>
            <a:pPr lvl="1"/>
            <a:r>
              <a:rPr lang="en-US" dirty="0" err="1"/>
              <a:t>relations_ways</a:t>
            </a:r>
            <a:endParaRPr lang="en-US" dirty="0"/>
          </a:p>
          <a:p>
            <a:pPr lvl="1"/>
            <a:r>
              <a:rPr lang="en-US" dirty="0" err="1"/>
              <a:t>osm_nodes</a:t>
            </a:r>
            <a:endParaRPr lang="en-US" dirty="0"/>
          </a:p>
          <a:p>
            <a:pPr lvl="1"/>
            <a:r>
              <a:rPr lang="en-US" dirty="0" err="1"/>
              <a:t>osm_relations</a:t>
            </a:r>
            <a:endParaRPr lang="en-US" dirty="0"/>
          </a:p>
          <a:p>
            <a:pPr lvl="1"/>
            <a:r>
              <a:rPr lang="en-US" dirty="0" err="1"/>
              <a:t>osm_way_types</a:t>
            </a:r>
            <a:endParaRPr lang="en-US" dirty="0"/>
          </a:p>
          <a:p>
            <a:pPr lvl="1"/>
            <a:r>
              <a:rPr lang="en-US" dirty="0" err="1"/>
              <a:t>osm_way_classes</a:t>
            </a:r>
            <a:endParaRPr lang="sr-Latn-R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67200" y="3705497"/>
            <a:ext cx="5562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 smtClean="0"/>
              <a:t>Na ovaj način je dobijena node-ovana putna mreža spremna za primenu algoritama rutiranja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 smtClean="0"/>
              <a:t>Indeksirane kolone geometrije, source i destination (koje se koriste za rutiranje)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663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37" y="444278"/>
            <a:ext cx="10515600" cy="748350"/>
          </a:xfrm>
        </p:spPr>
        <p:txBody>
          <a:bodyPr/>
          <a:lstStyle/>
          <a:p>
            <a:r>
              <a:rPr lang="sr-Latn-RS" dirty="0" smtClean="0"/>
              <a:t>WindowsForms (C#)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337" y="1650641"/>
            <a:ext cx="10972800" cy="4572000"/>
          </a:xfrm>
        </p:spPr>
        <p:txBody>
          <a:bodyPr>
            <a:normAutofit/>
          </a:bodyPr>
          <a:lstStyle/>
          <a:p>
            <a:r>
              <a:rPr lang="sr-Latn-RS" dirty="0" smtClean="0"/>
              <a:t>Klijentska desktop aplikacija</a:t>
            </a:r>
          </a:p>
          <a:p>
            <a:r>
              <a:rPr lang="sr-Latn-RS" dirty="0" smtClean="0"/>
              <a:t>SharpMap </a:t>
            </a:r>
            <a:r>
              <a:rPr lang="sr-Latn-RS" dirty="0"/>
              <a:t>biblioteka za mapiranje preuzeta sa </a:t>
            </a:r>
            <a:endParaRPr lang="sr-Latn-R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sr-Latn-RS" dirty="0" smtClean="0"/>
              <a:t>(</a:t>
            </a:r>
            <a:r>
              <a:rPr lang="sr-Latn-RS" dirty="0">
                <a:hlinkClick r:id="rId2"/>
              </a:rPr>
              <a:t>https://</a:t>
            </a:r>
            <a:r>
              <a:rPr lang="sr-Latn-RS" dirty="0" smtClean="0">
                <a:hlinkClick r:id="rId2"/>
              </a:rPr>
              <a:t>github.com/SharpMap/SharpMap</a:t>
            </a:r>
            <a:r>
              <a:rPr lang="sr-Latn-RS" dirty="0" smtClean="0"/>
              <a:t>) </a:t>
            </a:r>
          </a:p>
          <a:p>
            <a:r>
              <a:rPr lang="sr-Latn-RS" dirty="0" smtClean="0"/>
              <a:t>Korišćeni delovi SharpMap biblioteke:</a:t>
            </a:r>
          </a:p>
          <a:p>
            <a:pPr lvl="1"/>
            <a:r>
              <a:rPr lang="sr-Latn-RS" i="1" dirty="0" smtClean="0"/>
              <a:t>SharpMap</a:t>
            </a:r>
            <a:r>
              <a:rPr lang="sr-Latn-RS" dirty="0" smtClean="0"/>
              <a:t> (core)</a:t>
            </a:r>
          </a:p>
          <a:p>
            <a:pPr lvl="1"/>
            <a:r>
              <a:rPr lang="sr-Latn-RS" i="1" dirty="0" smtClean="0"/>
              <a:t>SharpMap.Extensions</a:t>
            </a:r>
            <a:r>
              <a:rPr lang="sr-Latn-RS" dirty="0" smtClean="0"/>
              <a:t> (podrška za rad sa PostGis-om)</a:t>
            </a:r>
          </a:p>
          <a:p>
            <a:pPr lvl="1"/>
            <a:r>
              <a:rPr lang="sr-Latn-RS" i="1" dirty="0" smtClean="0"/>
              <a:t>SharpMap.Layers.BruTile</a:t>
            </a:r>
            <a:r>
              <a:rPr lang="sr-Latn-RS" dirty="0" smtClean="0"/>
              <a:t> (podrška za učitavanje </a:t>
            </a:r>
            <a:endParaRPr lang="en-US" dirty="0" smtClean="0"/>
          </a:p>
          <a:p>
            <a:pPr marL="228600" lvl="1" indent="0">
              <a:buNone/>
            </a:pPr>
            <a:r>
              <a:rPr lang="sr-Latn-RS" dirty="0" smtClean="0"/>
              <a:t>base mape)</a:t>
            </a:r>
          </a:p>
          <a:p>
            <a:pPr lvl="1"/>
            <a:r>
              <a:rPr lang="sr-Latn-RS" i="1" dirty="0" smtClean="0"/>
              <a:t>SharpMap.UI</a:t>
            </a:r>
            <a:r>
              <a:rPr lang="sr-Latn-RS" dirty="0" smtClean="0"/>
              <a:t> (elemetni korisničkog interfejsa)</a:t>
            </a:r>
          </a:p>
          <a:p>
            <a:r>
              <a:rPr lang="sr-Latn-RS" dirty="0"/>
              <a:t>MetroModernUI biblioteka </a:t>
            </a:r>
            <a:endParaRPr lang="sr-Latn-R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sr-Latn-RS" dirty="0" smtClean="0"/>
              <a:t>(</a:t>
            </a:r>
            <a:r>
              <a:rPr lang="sr-Latn-RS" dirty="0">
                <a:hlinkClick r:id="rId3"/>
              </a:rPr>
              <a:t>https://www.nuget.org/packages/MetroModernUI</a:t>
            </a:r>
            <a:r>
              <a:rPr lang="sr-Latn-RS" dirty="0" smtClean="0">
                <a:hlinkClick r:id="rId3"/>
              </a:rPr>
              <a:t>/</a:t>
            </a:r>
            <a:r>
              <a:rPr lang="sr-Latn-RS" dirty="0" smtClean="0"/>
              <a:t>) 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5" y="1664885"/>
            <a:ext cx="5267308" cy="4033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1819869"/>
            <a:ext cx="4877137" cy="27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Interfejs aplikacije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1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73" y="62554"/>
            <a:ext cx="10515600" cy="595950"/>
          </a:xfrm>
        </p:spPr>
        <p:txBody>
          <a:bodyPr/>
          <a:lstStyle/>
          <a:p>
            <a:r>
              <a:rPr lang="sr-Latn-RS" dirty="0" smtClean="0"/>
              <a:t>Interfejs aplikacije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295400"/>
            <a:ext cx="9932065" cy="5277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162" y="2440431"/>
            <a:ext cx="1724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Kontrola za upravljanje prikazanim slojevima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143000" y="2288031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0162" y="3906299"/>
            <a:ext cx="1724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 smtClean="0"/>
              <a:t>Prikaz objekata, u obliku stabla, koji su rezultat upita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1143000" y="3753899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143000" y="6218091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5426731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Dugme za podataka u tabelarnom obliku</a:t>
            </a:r>
            <a:endParaRPr lang="en-US" dirty="0"/>
          </a:p>
        </p:txBody>
      </p:sp>
      <p:sp>
        <p:nvSpPr>
          <p:cNvPr id="12" name="Bent-Up Arrow 11"/>
          <p:cNvSpPr/>
          <p:nvPr/>
        </p:nvSpPr>
        <p:spPr>
          <a:xfrm rot="10800000" flipH="1">
            <a:off x="3657600" y="924468"/>
            <a:ext cx="693071" cy="828132"/>
          </a:xfrm>
          <a:prstGeom prst="bentUpArrow">
            <a:avLst>
              <a:gd name="adj1" fmla="val 25000"/>
              <a:gd name="adj2" fmla="val 25000"/>
              <a:gd name="adj3" fmla="val 28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25285" y="820299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ToolBar aplikacije</a:t>
            </a:r>
            <a:endParaRPr lang="en-US" dirty="0"/>
          </a:p>
        </p:txBody>
      </p:sp>
      <p:sp>
        <p:nvSpPr>
          <p:cNvPr id="14" name="Bent-Up Arrow 13"/>
          <p:cNvSpPr/>
          <p:nvPr/>
        </p:nvSpPr>
        <p:spPr>
          <a:xfrm rot="10800000">
            <a:off x="9123892" y="820299"/>
            <a:ext cx="668414" cy="908629"/>
          </a:xfrm>
          <a:prstGeom prst="bentUpArrow">
            <a:avLst>
              <a:gd name="adj1" fmla="val 25000"/>
              <a:gd name="adj2" fmla="val 25000"/>
              <a:gd name="adj3" fmla="val 28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754045" y="565951"/>
            <a:ext cx="21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Prikaz koordinata </a:t>
            </a:r>
          </a:p>
          <a:p>
            <a:r>
              <a:rPr lang="sr-Latn-RS" dirty="0" smtClean="0"/>
              <a:t>na poziciji miša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4977565" y="1098725"/>
            <a:ext cx="356436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316119" y="471933"/>
            <a:ext cx="236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Pretraga i filtriranje objekata domena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7608566" y="1065659"/>
            <a:ext cx="356436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720005" y="463603"/>
            <a:ext cx="236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Pretraga po radnom vremenu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3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843</TotalTime>
  <Words>1697</Words>
  <Application>Microsoft Office PowerPoint</Application>
  <PresentationFormat>Widescreen</PresentationFormat>
  <Paragraphs>189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Century Schoolbook</vt:lpstr>
      <vt:lpstr>CITY SKETCH 16X9</vt:lpstr>
      <vt:lpstr>SharpMapNiš turistički vodič</vt:lpstr>
      <vt:lpstr>Sadržaj</vt:lpstr>
      <vt:lpstr>Korišćene tehnologije i alati</vt:lpstr>
      <vt:lpstr>PostgreSQL baza podataka</vt:lpstr>
      <vt:lpstr>Priprema i učitavanje slojeva</vt:lpstr>
      <vt:lpstr>Priprema i učitavanje slojeva</vt:lpstr>
      <vt:lpstr>WindowsForms (C#) </vt:lpstr>
      <vt:lpstr>Interfejs aplikacije</vt:lpstr>
      <vt:lpstr>Interfejs aplikacije</vt:lpstr>
      <vt:lpstr>Interfejs aplikacije</vt:lpstr>
      <vt:lpstr>Interfejs aplikacije</vt:lpstr>
      <vt:lpstr>Interfejs aplikacije</vt:lpstr>
      <vt:lpstr>Funkcionalnosti aplikacije</vt:lpstr>
      <vt:lpstr>1. Rad sa slojevima različitog tipa</vt:lpstr>
      <vt:lpstr>1. Rad sa slojevima različitog tipa</vt:lpstr>
      <vt:lpstr>2. Prikaz naziva objekata na karti (labela) na osnovu izabranog atributa vektorskog sloja i definisanje stila</vt:lpstr>
      <vt:lpstr>2. Prikaz naziva objekata na karti (labela) na osnovu izabranog atributa vektorskog sloja i definisanje stila</vt:lpstr>
      <vt:lpstr>3. Definisanje različitih stilova prikaza za učitane slojeve</vt:lpstr>
      <vt:lpstr>3. Definisanje različitih stilova prikaza za učitane slojeve</vt:lpstr>
      <vt:lpstr>4. Osnovnu GIS funkcionalnost promene oblasti prikaza: zumiranje(uvećanje, umanjenje i zoom po pravougaoniku) i panovanje</vt:lpstr>
      <vt:lpstr>5. Kontinualni prikaz koordinata na poziciji miša (u geografskim i GK koordinatama)</vt:lpstr>
      <vt:lpstr>6. Selekciju objekata na karti na klik mišem i prikaz tematskih podataka selektovanog objekta</vt:lpstr>
      <vt:lpstr>6. Selekciju objekata na karti na klik mišem i prikaz tematskih podataka selektovanog objekta</vt:lpstr>
      <vt:lpstr>7. Selekciju svih objekata određenog tipa u izabranoj pravougaonoj oblasti i proizvoljnoj poligonalnoj oblasti</vt:lpstr>
      <vt:lpstr>7. Selekciju svih objekata određenog tipa u izabranoj pravougaonoj oblasti i proizvoljnoj poligonalnoj oblasti</vt:lpstr>
      <vt:lpstr>7. Selekciju svih objekata određenog tipa u izabranoj pravougaonoj oblasti i proizvoljnoj poligonalnoj oblasti</vt:lpstr>
      <vt:lpstr>7. Selekciju svih objekata određenog tipa u izabranoj pravougaonoj oblasti i proizvoljnoj poligonalnoj oblasti</vt:lpstr>
      <vt:lpstr>7. Selekciju svih objekata određenog tipa u izabranoj pravougaonoj oblasti i proizvoljnoj poligonalnoj oblasti</vt:lpstr>
      <vt:lpstr>8. Izvršavanje upita na osnovu tematskih podataka</vt:lpstr>
      <vt:lpstr>8. Izvršavanje upita na osnovu tematskih podataka</vt:lpstr>
      <vt:lpstr>8. Izvršavanje upita na osnovu tematskih podataka</vt:lpstr>
      <vt:lpstr>9. Izvršavanje prostornih upita</vt:lpstr>
      <vt:lpstr>9. Izvršavanje prostornih upita</vt:lpstr>
      <vt:lpstr>9. Izvršavanje prostornih upita</vt:lpstr>
      <vt:lpstr>10. Rutiranje i nalaženje najkraćeg puta po mreži puteva/ulica.</vt:lpstr>
      <vt:lpstr>10. Rutiranje i nalaženje najkraćeg puta po mreži puteva/ulica.</vt:lpstr>
      <vt:lpstr>Domenske (dodatne) funkcionalnosti</vt:lpstr>
      <vt:lpstr>Pitanja?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SharpMapNiš turistički vodič</dc:title>
  <dc:creator>Zeljko Lakovic</dc:creator>
  <cp:lastModifiedBy>Zeljko Lakovic</cp:lastModifiedBy>
  <cp:revision>55</cp:revision>
  <dcterms:created xsi:type="dcterms:W3CDTF">2017-05-02T23:18:36Z</dcterms:created>
  <dcterms:modified xsi:type="dcterms:W3CDTF">2017-05-04T08:48:57Z</dcterms:modified>
</cp:coreProperties>
</file>